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sldIdLst>
    <p:sldId id="397" r:id="rId2"/>
    <p:sldId id="396" r:id="rId3"/>
    <p:sldId id="398" r:id="rId4"/>
    <p:sldId id="401" r:id="rId5"/>
    <p:sldId id="400" r:id="rId6"/>
    <p:sldId id="402" r:id="rId7"/>
    <p:sldId id="403" r:id="rId8"/>
    <p:sldId id="404" r:id="rId9"/>
    <p:sldId id="406" r:id="rId10"/>
    <p:sldId id="405" r:id="rId11"/>
    <p:sldId id="408" r:id="rId12"/>
    <p:sldId id="412" r:id="rId13"/>
    <p:sldId id="386" r:id="rId14"/>
    <p:sldId id="387" r:id="rId15"/>
    <p:sldId id="413" r:id="rId16"/>
    <p:sldId id="409" r:id="rId17"/>
    <p:sldId id="411" r:id="rId18"/>
    <p:sldId id="410" r:id="rId19"/>
    <p:sldId id="414" r:id="rId20"/>
    <p:sldId id="415" r:id="rId21"/>
    <p:sldId id="416" r:id="rId22"/>
    <p:sldId id="388" r:id="rId23"/>
    <p:sldId id="391" r:id="rId24"/>
    <p:sldId id="392" r:id="rId25"/>
    <p:sldId id="393" r:id="rId26"/>
    <p:sldId id="394" r:id="rId27"/>
    <p:sldId id="395" r:id="rId28"/>
  </p:sldIdLst>
  <p:sldSz cx="9144000" cy="5143500" type="screen16x9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BBE0F"/>
    <a:srgbClr val="D1D610"/>
    <a:srgbClr val="F2B3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81" autoAdjust="0"/>
    <p:restoredTop sz="86323" autoAdjust="0"/>
  </p:normalViewPr>
  <p:slideViewPr>
    <p:cSldViewPr>
      <p:cViewPr>
        <p:scale>
          <a:sx n="98" d="100"/>
          <a:sy n="98" d="100"/>
        </p:scale>
        <p:origin x="-306" y="-8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9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2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5"/>
          <p:cNvSpPr txBox="1">
            <a:spLocks/>
          </p:cNvSpPr>
          <p:nvPr userDrawn="1"/>
        </p:nvSpPr>
        <p:spPr>
          <a:xfrm>
            <a:off x="-369888" y="4752975"/>
            <a:ext cx="2133601" cy="3571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B183B8D6-975F-4BB9-A7C4-EF01AEB7B01C}" type="slidenum">
              <a:rPr lang="he-IL" sz="1400"/>
              <a:pPr algn="ctr">
                <a:defRPr/>
              </a:pPr>
              <a:t>‹#›</a:t>
            </a:fld>
            <a:endParaRPr lang="en-US" sz="1400"/>
          </a:p>
        </p:txBody>
      </p:sp>
      <p:pic>
        <p:nvPicPr>
          <p:cNvPr id="5" name="Picture 9" descr="logo final SMALL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1" y="4710112"/>
            <a:ext cx="9366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4677966"/>
            <a:ext cx="9144000" cy="0"/>
          </a:xfrm>
          <a:prstGeom prst="line">
            <a:avLst/>
          </a:prstGeom>
          <a:noFill/>
          <a:ln w="19050">
            <a:solidFill>
              <a:srgbClr val="CBBE0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4677966"/>
            <a:ext cx="9144000" cy="0"/>
          </a:xfrm>
          <a:prstGeom prst="line">
            <a:avLst/>
          </a:prstGeom>
          <a:noFill/>
          <a:ln w="19050">
            <a:solidFill>
              <a:srgbClr val="CBBE0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/>
          </a:p>
        </p:txBody>
      </p:sp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3" cstate="print"/>
          <a:srcRect b="12350"/>
          <a:stretch>
            <a:fillRect/>
          </a:stretch>
        </p:blipFill>
        <p:spPr bwMode="auto">
          <a:xfrm>
            <a:off x="0" y="-20241"/>
            <a:ext cx="9144000" cy="7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9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20" name="מציין מיקום של תאריך 3"/>
          <p:cNvSpPr>
            <a:spLocks noGrp="1"/>
          </p:cNvSpPr>
          <p:nvPr>
            <p:ph type="dt" sz="half" idx="2"/>
          </p:nvPr>
        </p:nvSpPr>
        <p:spPr bwMode="auto">
          <a:xfrm>
            <a:off x="6659563" y="4137422"/>
            <a:ext cx="2133600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il/url?sa=i&amp;rct=j&amp;q=&amp;esrc=s&amp;frm=1&amp;source=images&amp;cd=&amp;cad=rja&amp;uact=8&amp;docid=q2mutPC_rABYYM&amp;tbnid=8VJ3Z-E_bfgL8M:&amp;ved=0CAUQjRw&amp;url=http://ivolunteer.org.il/Index.asp?ArticleID=5825&amp;CategoryID=81&amp;ei=dAjuU5SJPIWA7QbS24DYAg&amp;bvm=bv.73231344,d.ZGU&amp;psig=AFQjCNE0y8nrZ9B1RMw4E4-ClqWUJ_jQvw&amp;ust=140819503468626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G:\&#1488;&#1493;&#1512;%20&#1508;&#1504;&#1497;&#1502;&#1497;\&#1492;&#1491;&#1512;&#1498;%20&#1488;&#1500;%20&#1492;&#1496;&#1493;&#1489;\&#1505;&#1512;&#1496;&#1497;&#1501;\Jonathan's%20Cochlear%20Implant%20Activation%208%20mo.,%20Rt%20Ear%20cont'd.fl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il/url?sa=i&amp;rct=j&amp;q=&amp;esrc=s&amp;frm=1&amp;source=images&amp;cd=&amp;cad=rja&amp;uact=8&amp;docid=ez4Y5HN2lgqHpM&amp;tbnid=eWbrPzBdm484iM:&amp;ved=0CAUQjRw&amp;url=http://www.picpong.co.il/Gallery/?page=4&amp;cat=0&amp;art=151&amp;ei=PRTuU_GYDNPT7AbX34CABA&amp;bvm=bv.73231344,d.ZGU&amp;psig=AFQjCNG0khevu-Fr54zBbUh9-vcEFQWkMQ&amp;ust=140819804452760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il/url?sa=i&amp;rct=j&amp;q=&amp;esrc=s&amp;frm=1&amp;source=images&amp;cd=&amp;cad=rja&amp;uact=8&amp;docid=ez4Y5HN2lgqHpM&amp;tbnid=eWbrPzBdm484iM:&amp;ved=0CAUQjRw&amp;url=http://www.picpong.co.il/Gallery/?page=4&amp;cat=0&amp;art=151&amp;ei=PRTuU_GYDNPT7AbX34CABA&amp;bvm=bv.73231344,d.ZGU&amp;psig=AFQjCNG0khevu-Fr54zBbUh9-vcEFQWkMQ&amp;ust=140819804452760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488;&#1493;&#1512;%20&#1508;&#1504;&#1497;&#1502;&#1497;\&#1492;&#1491;&#1512;&#1498;%20&#1488;&#1500;%20&#1492;&#1496;&#1493;&#1489;\&#1505;&#1512;&#1496;&#1497;&#1501;\Hilarious%20RollerCoaster%20Reaction.flv" TargetMode="External"/><Relationship Id="rId2" Type="http://schemas.openxmlformats.org/officeDocument/2006/relationships/hyperlink" Target="file:///G:\&#1488;&#1493;&#1512;%20&#1508;&#1504;&#1497;&#1502;&#1497;\&#1492;&#1491;&#1512;&#1498;%20&#1488;&#1500;%20&#1492;&#1496;&#1493;&#1489;\&#1505;&#1512;&#1496;&#1497;&#1501;\Jonathan's%20Cochlear%20Implant%20Activation%208%20mo.,%20Rt%20Ear%20cont'd.fl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il/url?sa=i&amp;rct=j&amp;q=&amp;esrc=s&amp;frm=1&amp;source=images&amp;cd=&amp;cad=rja&amp;uact=8&amp;docid=kC7fHV8GsgijPM&amp;tbnid=hkxLlxWK_xYmRM:&amp;ved=0CAUQjRw&amp;url=http://www.mouse.co.il/world/CM.world_articles_item,1559,209,51997,.aspx&amp;ei=txvuU-XBNsaM7AbM3oDoCA&amp;bvm=bv.73231344,d.ZGU&amp;psig=AFQjCNFPtaVj3IIjn0auh3vWfi6SG-GRrQ&amp;ust=14081999702369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tonleyada.files.wordpress.com/2014/01/taxprep2_tnb.pn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l/url?sa=i&amp;rct=j&amp;q=&amp;esrc=s&amp;frm=1&amp;source=images&amp;cd=&amp;cad=rja&amp;uact=8&amp;docid=kC7fHV8GsgijPM&amp;tbnid=hkxLlxWK_xYmRM:&amp;ved=0CAUQjRw&amp;url=http://www.mouse.co.il/world/CM.world_articles_item,1559,209,51997,.aspx&amp;ei=txvuU-XBNsaM7AbM3oDoCA&amp;bvm=bv.73231344,d.ZGU&amp;psig=AFQjCNFPtaVj3IIjn0auh3vWfi6SG-GRrQ&amp;ust=140819997023698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&#1505;&#1512;&#1496;&#1501;/&#1512;&#1490;&#1513;%20&#1491;&#1502;&#1497;&#1493;&#1503;%20&#1506;&#1514;&#1497;&#1491;%20-&#1508;&#1495;&#1491;.avi" TargetMode="External"/><Relationship Id="rId2" Type="http://schemas.openxmlformats.org/officeDocument/2006/relationships/hyperlink" Target="../../&#1505;&#1512;&#1496;&#1501;/&#1512;&#1490;&#1513;%20&#1491;&#1502;&#1497;&#1493;&#1503;%20&#1506;&#1514;&#1497;&#1491;%20-&#1514;&#1511;&#1493;&#1493;&#1492;1.avi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../../&#1505;&#1512;&#1496;&#1501;/Soldier,%20Home%20Early,%20Surprises%20His%20Wife%20in%20Chick-fil-A!.flv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../../&#1505;&#1512;&#1496;&#1501;/Golden%20Balls%20-%20&#163;100,000%20Split%20Or%20Steal_%2014_03_08.flv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imgres?imgurl=http://simania.co.il/bookimages/covers4/42687.jpg&amp;imgrefurl=http://simania.co.il/authorDetails.php?itemId=18270&amp;docid=zYyss5l4_UoEDM&amp;tbnid=zit0XbXDII0uOM&amp;w=240&amp;h=239&amp;ei=xFXsU8zlDMfXPNDagcgO&amp;ved=0CAMQxiAwAQ&amp;iact=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loona.co.il/erezamiran/2013/04/03/%d7%a0%d7%95-%d7%91%d7%90%d7%9e%d7%aa" TargetMode="External"/><Relationship Id="rId2" Type="http://schemas.openxmlformats.org/officeDocument/2006/relationships/hyperlink" Target="http://www.google.co.il/url?sa=i&amp;rct=j&amp;q=&amp;esrc=s&amp;frm=1&amp;source=images&amp;cd=&amp;cad=rja&amp;uact=8&amp;docid=qjRP59pUP0sBzM&amp;tbnid=hbU1ISt3HYqHaM:&amp;ved=0CAUQjRw&amp;url=http://saloona.co.il/feelings/?tag=%D7%9B%D7%A2%D7%A1&amp;wts=all_posts&amp;ei=qvLtU5vkDYLH7AbSo4HoBg&amp;psig=AFQjCNGIyvAkWCYrRuTXzzLJCTgMD1E7KQ&amp;ust=140818947861189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il/url?sa=i&amp;rct=j&amp;q=&amp;esrc=s&amp;frm=1&amp;source=images&amp;cd=&amp;cad=rja&amp;uact=8&amp;docid=eWNDpoM_uHcAjM&amp;tbnid=n_P25nmQm4qKDM:&amp;ved=0CAUQjRw&amp;url=http://lifestyle.nana10.co.il/Article/?ArticleID=953678&amp;ei=oPPtU5yNKOqJ7Abg5YC4Cg&amp;bvm=bv.73231344,d.ZGU&amp;psig=AFQjCNHYkyIevKWjH7N7IzzouRvGlmGj4w&amp;ust=1408189585313636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logo 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5" y="1600201"/>
            <a:ext cx="512127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מחקר נוסף בנושא נמצא בעיצומו (צילום אילוסטרציה: ארטודיי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9542"/>
            <a:ext cx="2987824" cy="1944216"/>
          </a:xfrm>
          <a:prstGeom prst="rect">
            <a:avLst/>
          </a:prstGeom>
          <a:noFill/>
        </p:spPr>
      </p:pic>
      <p:pic>
        <p:nvPicPr>
          <p:cNvPr id="1028" name="Picture 4" descr="כאב רא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758"/>
            <a:ext cx="2987824" cy="2016224"/>
          </a:xfrm>
          <a:prstGeom prst="rect">
            <a:avLst/>
          </a:prstGeom>
          <a:noFill/>
        </p:spPr>
      </p:pic>
      <p:pic>
        <p:nvPicPr>
          <p:cNvPr id="1032" name="Picture 8" descr="הפרעות חרדה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403" y="699542"/>
            <a:ext cx="3721597" cy="39604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59832" y="1131590"/>
            <a:ext cx="2160240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ובדרך כלל: </a:t>
            </a:r>
            <a:r>
              <a:rPr lang="he-IL" sz="2600" b="1" dirty="0" smtClean="0">
                <a:solidFill>
                  <a:srgbClr val="FF0000"/>
                </a:solidFill>
              </a:rPr>
              <a:t>הן יותירו אותנו</a:t>
            </a:r>
          </a:p>
          <a:p>
            <a:r>
              <a:rPr lang="he-IL" sz="26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he-IL" sz="2600" b="1" dirty="0" smtClean="0">
                <a:solidFill>
                  <a:srgbClr val="FF0000"/>
                </a:solidFill>
              </a:rPr>
              <a:t>מרוקנים, מתוסכלים,</a:t>
            </a:r>
          </a:p>
          <a:p>
            <a:r>
              <a:rPr lang="he-IL" sz="2600" b="1" dirty="0" smtClean="0">
                <a:solidFill>
                  <a:srgbClr val="FF0000"/>
                </a:solidFill>
              </a:rPr>
              <a:t>מאוכזבים,</a:t>
            </a:r>
          </a:p>
          <a:p>
            <a:r>
              <a:rPr lang="he-IL" sz="2600" b="1" dirty="0" smtClean="0">
                <a:solidFill>
                  <a:srgbClr val="FF0000"/>
                </a:solidFill>
              </a:rPr>
              <a:t>מלאי צער.</a:t>
            </a:r>
            <a:endParaRPr lang="he-IL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915566"/>
            <a:ext cx="33478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סרטון : מכשיר שמיעה לתינוק</a:t>
            </a:r>
            <a:endParaRPr lang="he-IL" b="1" dirty="0"/>
          </a:p>
        </p:txBody>
      </p:sp>
      <p:pic>
        <p:nvPicPr>
          <p:cNvPr id="7" name="Picture 2" descr="https://encrypted-tbn3.gstatic.com/images?q=tbn:ANd9GcT6PCw0HW9r8qCY-OygVkNbtl4l1p9-phb1iOIdxLH8xaCVjJF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19622"/>
            <a:ext cx="3711858" cy="324036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99542"/>
            <a:ext cx="9144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תרגיל 12 בחוברת לתלמיד (עמ' 29)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ounded Rectangle 8">
            <a:hlinkClick r:id="rId4" action="ppaction://hlinkfile"/>
          </p:cNvPr>
          <p:cNvSpPr/>
          <p:nvPr/>
        </p:nvSpPr>
        <p:spPr>
          <a:xfrm>
            <a:off x="5436096" y="401191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4" action="ppaction://hlinkfile"/>
              </a:rPr>
              <a:t>שתל</a:t>
            </a:r>
            <a:r>
              <a:rPr lang="he-IL" dirty="0" smtClean="0"/>
              <a:t> לתינוק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635646"/>
            <a:ext cx="507605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סרט: מכשיר שמיעה לתינוק</a:t>
            </a:r>
          </a:p>
          <a:p>
            <a:endParaRPr lang="he-IL" dirty="0" smtClean="0"/>
          </a:p>
          <a:p>
            <a:r>
              <a:rPr lang="he-IL" dirty="0" smtClean="0"/>
              <a:t> - </a:t>
            </a:r>
            <a:r>
              <a:rPr lang="he-IL" b="1" dirty="0" smtClean="0">
                <a:solidFill>
                  <a:srgbClr val="002060"/>
                </a:solidFill>
              </a:rPr>
              <a:t>מה הרגש שחש התינוק לאחר הפעלת המכשיר?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מה השתנה לעומת מצבו בתחילת הסרט?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מה הארוע שגרם את הרגש?</a:t>
            </a:r>
            <a:endParaRPr lang="he-I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915566"/>
            <a:ext cx="33478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סרטון : מכשיר שמיעה לתינוק</a:t>
            </a:r>
            <a:endParaRPr lang="he-IL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99542"/>
            <a:ext cx="9144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תרגיל 13 בחוברת לתלמיד (עמ' 29)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3723878"/>
            <a:ext cx="35638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- </a:t>
            </a:r>
            <a:r>
              <a:rPr lang="he-IL" b="1" dirty="0" smtClean="0">
                <a:solidFill>
                  <a:srgbClr val="002060"/>
                </a:solidFill>
              </a:rPr>
              <a:t>חשוב על מצב שמאוד שמח אותך?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מה היה הארוע?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מה הרגשת שהרווחת?</a:t>
            </a:r>
            <a:endParaRPr lang="he-IL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s://encrypted-tbn3.gstatic.com/images?q=tbn:ANd9GcQZlVD9kr2pSXV0Ux2X_GRwXEQQJSW1CVVA400zCDUNFEk-cII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91630"/>
            <a:ext cx="3168352" cy="224226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52120" y="1419623"/>
            <a:ext cx="3168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FF0000"/>
                </a:solidFill>
              </a:rPr>
              <a:t>שמחה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http://www.coloring4fun.com/wp-content/uploads/2013/06/emotions_cl_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91630"/>
            <a:ext cx="3024336" cy="22322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23728" y="1635646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FF0000"/>
                </a:solidFill>
              </a:rPr>
              <a:t>עצב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723878"/>
            <a:ext cx="37444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- </a:t>
            </a:r>
            <a:r>
              <a:rPr lang="he-IL" b="1" dirty="0" smtClean="0">
                <a:solidFill>
                  <a:srgbClr val="002060"/>
                </a:solidFill>
              </a:rPr>
              <a:t>חשוב על מצב שמאוד העציב  אותך?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מה היה הארוע?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מה הרגשת שהפסדת?</a:t>
            </a:r>
            <a:endParaRPr lang="he-I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507682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995738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995738" y="2787254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3995738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268538" y="2193132"/>
            <a:ext cx="215900" cy="59412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403351" y="2409825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 flipV="1">
            <a:off x="2268538" y="2787254"/>
            <a:ext cx="215900" cy="485775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403351" y="3003947"/>
            <a:ext cx="720725" cy="36933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סבל</a:t>
            </a:r>
            <a:endParaRPr lang="fr-FR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5867400" y="2409825"/>
            <a:ext cx="1368425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רצון לתענוג</a:t>
            </a:r>
            <a:endParaRPr lang="fr-FR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 flipH="1">
            <a:off x="5076826" y="2571750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5940426" y="2950369"/>
            <a:ext cx="1368425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 flipH="1">
            <a:off x="4572001" y="3112294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0" y="77155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המצב הנורמלי בו נמצא האדם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2679"/>
            <a:ext cx="8229600" cy="857250"/>
          </a:xfrm>
        </p:spPr>
        <p:txBody>
          <a:bodyPr/>
          <a:lstStyle/>
          <a:p>
            <a:r>
              <a:rPr lang="he-IL" smtClean="0"/>
              <a:t>הוספת תענוג</a:t>
            </a:r>
            <a:endParaRPr lang="fr-FR" smtClean="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2555875" y="2247900"/>
            <a:ext cx="1081088" cy="1026319"/>
            <a:chOff x="884" y="1842"/>
            <a:chExt cx="681" cy="862"/>
          </a:xfrm>
        </p:grpSpPr>
        <p:grpSp>
          <p:nvGrpSpPr>
            <p:cNvPr id="50192" name="Group 4"/>
            <p:cNvGrpSpPr>
              <a:grpSpLocks/>
            </p:cNvGrpSpPr>
            <p:nvPr/>
          </p:nvGrpSpPr>
          <p:grpSpPr bwMode="auto">
            <a:xfrm>
              <a:off x="884" y="1842"/>
              <a:ext cx="681" cy="861"/>
              <a:chOff x="884" y="1888"/>
              <a:chExt cx="681" cy="861"/>
            </a:xfrm>
          </p:grpSpPr>
          <p:sp>
            <p:nvSpPr>
              <p:cNvPr id="50194" name="Line 5"/>
              <p:cNvSpPr>
                <a:spLocks noChangeShapeType="1"/>
              </p:cNvSpPr>
              <p:nvPr/>
            </p:nvSpPr>
            <p:spPr bwMode="auto">
              <a:xfrm>
                <a:off x="1565" y="1888"/>
                <a:ext cx="0" cy="8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50195" name="Group 6"/>
              <p:cNvGrpSpPr>
                <a:grpSpLocks/>
              </p:cNvGrpSpPr>
              <p:nvPr/>
            </p:nvGrpSpPr>
            <p:grpSpPr bwMode="auto">
              <a:xfrm>
                <a:off x="884" y="1888"/>
                <a:ext cx="680" cy="861"/>
                <a:chOff x="1247" y="2115"/>
                <a:chExt cx="680" cy="861"/>
              </a:xfrm>
            </p:grpSpPr>
            <p:sp>
              <p:nvSpPr>
                <p:cNvPr id="50196" name="Line 7"/>
                <p:cNvSpPr>
                  <a:spLocks noChangeShapeType="1"/>
                </p:cNvSpPr>
                <p:nvPr/>
              </p:nvSpPr>
              <p:spPr bwMode="auto">
                <a:xfrm>
                  <a:off x="1247" y="2115"/>
                  <a:ext cx="0" cy="8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0197" name="Rectangle 8"/>
                <p:cNvSpPr>
                  <a:spLocks noChangeArrowheads="1"/>
                </p:cNvSpPr>
                <p:nvPr/>
              </p:nvSpPr>
              <p:spPr bwMode="auto">
                <a:xfrm>
                  <a:off x="1247" y="2205"/>
                  <a:ext cx="680" cy="771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50193" name="Line 9"/>
            <p:cNvSpPr>
              <a:spLocks noChangeShapeType="1"/>
            </p:cNvSpPr>
            <p:nvPr/>
          </p:nvSpPr>
          <p:spPr bwMode="auto">
            <a:xfrm>
              <a:off x="884" y="2704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0180" name="Line 10"/>
          <p:cNvSpPr>
            <a:spLocks noChangeShapeType="1"/>
          </p:cNvSpPr>
          <p:nvPr/>
        </p:nvSpPr>
        <p:spPr bwMode="auto">
          <a:xfrm>
            <a:off x="745172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0181" name="Line 11"/>
          <p:cNvSpPr>
            <a:spLocks noChangeShapeType="1"/>
          </p:cNvSpPr>
          <p:nvPr/>
        </p:nvSpPr>
        <p:spPr bwMode="auto">
          <a:xfrm>
            <a:off x="6370638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0182" name="Rectangle 12"/>
          <p:cNvSpPr>
            <a:spLocks noChangeArrowheads="1"/>
          </p:cNvSpPr>
          <p:nvPr/>
        </p:nvSpPr>
        <p:spPr bwMode="auto">
          <a:xfrm>
            <a:off x="6370638" y="2787254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0183" name="Line 13"/>
          <p:cNvSpPr>
            <a:spLocks noChangeShapeType="1"/>
          </p:cNvSpPr>
          <p:nvPr/>
        </p:nvSpPr>
        <p:spPr bwMode="auto">
          <a:xfrm>
            <a:off x="6370638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0184" name="Text Box 14"/>
          <p:cNvSpPr txBox="1">
            <a:spLocks noChangeArrowheads="1"/>
          </p:cNvSpPr>
          <p:nvPr/>
        </p:nvSpPr>
        <p:spPr bwMode="auto">
          <a:xfrm>
            <a:off x="6732589" y="3436144"/>
            <a:ext cx="287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א</a:t>
            </a:r>
            <a:endParaRPr lang="fr-FR"/>
          </a:p>
        </p:txBody>
      </p:sp>
      <p:sp>
        <p:nvSpPr>
          <p:cNvPr id="50185" name="Text Box 15"/>
          <p:cNvSpPr txBox="1">
            <a:spLocks noChangeArrowheads="1"/>
          </p:cNvSpPr>
          <p:nvPr/>
        </p:nvSpPr>
        <p:spPr bwMode="auto">
          <a:xfrm>
            <a:off x="2773364" y="3381375"/>
            <a:ext cx="287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ב</a:t>
            </a:r>
            <a:endParaRPr lang="fr-FR"/>
          </a:p>
        </p:txBody>
      </p:sp>
      <p:sp>
        <p:nvSpPr>
          <p:cNvPr id="50186" name="Line 16"/>
          <p:cNvSpPr>
            <a:spLocks noChangeShapeType="1"/>
          </p:cNvSpPr>
          <p:nvPr/>
        </p:nvSpPr>
        <p:spPr bwMode="auto">
          <a:xfrm flipH="1">
            <a:off x="3924301" y="273367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0187" name="AutoShape 17"/>
          <p:cNvSpPr>
            <a:spLocks noChangeArrowheads="1"/>
          </p:cNvSpPr>
          <p:nvPr/>
        </p:nvSpPr>
        <p:spPr bwMode="auto">
          <a:xfrm>
            <a:off x="1981200" y="2193132"/>
            <a:ext cx="215900" cy="59412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0188" name="Text Box 18"/>
          <p:cNvSpPr txBox="1">
            <a:spLocks noChangeArrowheads="1"/>
          </p:cNvSpPr>
          <p:nvPr/>
        </p:nvSpPr>
        <p:spPr bwMode="auto">
          <a:xfrm>
            <a:off x="1116014" y="2409825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50189" name="Line 19"/>
          <p:cNvSpPr>
            <a:spLocks noChangeShapeType="1"/>
          </p:cNvSpPr>
          <p:nvPr/>
        </p:nvSpPr>
        <p:spPr bwMode="auto">
          <a:xfrm>
            <a:off x="2555875" y="2787254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3708401" y="4245769"/>
            <a:ext cx="2016125" cy="46166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/>
              <a:t>שמחה</a:t>
            </a:r>
            <a:endParaRPr lang="fr-FR" sz="2400" b="1"/>
          </a:p>
        </p:txBody>
      </p:sp>
      <p:sp>
        <p:nvSpPr>
          <p:cNvPr id="50191" name="AutoShape 21"/>
          <p:cNvSpPr>
            <a:spLocks noChangeArrowheads="1"/>
          </p:cNvSpPr>
          <p:nvPr/>
        </p:nvSpPr>
        <p:spPr bwMode="auto">
          <a:xfrm>
            <a:off x="4211639" y="3003947"/>
            <a:ext cx="1152525" cy="809625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/>
              <a:t>אירוע מחולל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89385"/>
            <a:ext cx="8229600" cy="857250"/>
          </a:xfrm>
        </p:spPr>
        <p:txBody>
          <a:bodyPr/>
          <a:lstStyle/>
          <a:p>
            <a:r>
              <a:rPr lang="he-IL" smtClean="0"/>
              <a:t>הוספת סבל</a:t>
            </a:r>
            <a:endParaRPr lang="fr-FR" smtClean="0"/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3421063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33997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339975" y="3219450"/>
            <a:ext cx="1079500" cy="5357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339975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732589" y="3436144"/>
            <a:ext cx="287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א</a:t>
            </a:r>
            <a:endParaRPr lang="fr-FR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73364" y="3381375"/>
            <a:ext cx="287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ב</a:t>
            </a:r>
            <a:endParaRPr lang="fr-FR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339975" y="2733675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3924301" y="273367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flipV="1">
            <a:off x="1620838" y="2787254"/>
            <a:ext cx="215900" cy="485775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755651" y="3003947"/>
            <a:ext cx="720725" cy="36933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סבל</a:t>
            </a:r>
            <a:endParaRPr lang="fr-FR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745172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6370638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6370638" y="2787254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6370638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3779839" y="4137422"/>
            <a:ext cx="2016125" cy="46166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/>
              <a:t>עצב</a:t>
            </a:r>
            <a:endParaRPr lang="fr-FR" sz="2400" b="1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4211639" y="3003947"/>
            <a:ext cx="1152525" cy="809625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/>
              <a:t>אירוע מחולל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43558"/>
            <a:ext cx="9144000" cy="4924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FF0000"/>
                </a:solidFill>
              </a:rPr>
              <a:t>רגש – </a:t>
            </a:r>
            <a:r>
              <a:rPr lang="he-IL" sz="2600" b="1" dirty="0" smtClean="0">
                <a:solidFill>
                  <a:srgbClr val="002060"/>
                </a:solidFill>
              </a:rPr>
              <a:t>תגובה נפשית </a:t>
            </a:r>
            <a:r>
              <a:rPr lang="he-IL" sz="2600" b="1" dirty="0" smtClean="0">
                <a:solidFill>
                  <a:schemeClr val="tx1"/>
                </a:solidFill>
              </a:rPr>
              <a:t>לשינוי</a:t>
            </a:r>
            <a:r>
              <a:rPr lang="he-IL" sz="2600" b="1" dirty="0" smtClean="0">
                <a:solidFill>
                  <a:srgbClr val="002060"/>
                </a:solidFill>
              </a:rPr>
              <a:t> בין שני מצבי תענוג</a:t>
            </a:r>
            <a:endParaRPr lang="he-IL" sz="2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9862"/>
            <a:ext cx="9144000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chemeClr val="tx1"/>
                </a:solidFill>
              </a:rPr>
              <a:t>השינוי בעונג יכול להיגרם ע"י ארוע </a:t>
            </a:r>
          </a:p>
          <a:p>
            <a:pPr algn="ctr"/>
            <a:r>
              <a:rPr lang="he-IL" sz="2600" b="1" dirty="0" smtClean="0">
                <a:solidFill>
                  <a:schemeClr val="tx1"/>
                </a:solidFill>
              </a:rPr>
              <a:t>במציאות (בפועל/בידיעה) או במחשבה היוצר נק' שינוי והשוואה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95686"/>
            <a:ext cx="9144000" cy="892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FF0000"/>
                </a:solidFill>
              </a:rPr>
              <a:t>השינוי במצב התענוג יוצר את הרגש. </a:t>
            </a:r>
          </a:p>
          <a:p>
            <a:pPr algn="ctr"/>
            <a:r>
              <a:rPr lang="he-IL" sz="2600" b="1" dirty="0" smtClean="0">
                <a:solidFill>
                  <a:srgbClr val="FF0000"/>
                </a:solidFill>
              </a:rPr>
              <a:t>וכיוון השינוי יוצר את סוג הרגש</a:t>
            </a:r>
            <a:endParaRPr lang="he-IL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436096" y="2787774"/>
            <a:ext cx="3707904" cy="892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FF0000"/>
                </a:solidFill>
              </a:rPr>
              <a:t>שמחה – </a:t>
            </a:r>
            <a:r>
              <a:rPr lang="he-IL" sz="2600" b="1" dirty="0" smtClean="0">
                <a:solidFill>
                  <a:srgbClr val="002060"/>
                </a:solidFill>
              </a:rPr>
              <a:t>רגש חיובי הנובע מעליית מצב העונג </a:t>
            </a:r>
            <a:endParaRPr lang="he-IL" sz="2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87774"/>
            <a:ext cx="3707904" cy="892552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FF0000"/>
                </a:solidFill>
              </a:rPr>
              <a:t>עצב – </a:t>
            </a:r>
            <a:r>
              <a:rPr lang="he-IL" sz="2600" b="1" dirty="0" smtClean="0">
                <a:solidFill>
                  <a:srgbClr val="002060"/>
                </a:solidFill>
              </a:rPr>
              <a:t>רגש שלילי הנובע מירידת מצב העונג </a:t>
            </a:r>
            <a:endParaRPr lang="he-IL" sz="2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3795886"/>
            <a:ext cx="3707904" cy="892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FF0000"/>
                </a:solidFill>
              </a:rPr>
              <a:t>שמחה – </a:t>
            </a:r>
            <a:r>
              <a:rPr lang="he-IL" sz="2600" b="1" dirty="0" smtClean="0">
                <a:solidFill>
                  <a:srgbClr val="002060"/>
                </a:solidFill>
              </a:rPr>
              <a:t>שורש ואבטיפוס לכל הרגשות החיוביים</a:t>
            </a:r>
            <a:endParaRPr lang="he-IL" sz="2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95886"/>
            <a:ext cx="3707904" cy="892552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FF0000"/>
                </a:solidFill>
              </a:rPr>
              <a:t>עצב – </a:t>
            </a:r>
            <a:r>
              <a:rPr lang="he-IL" sz="2600" b="1" dirty="0" smtClean="0">
                <a:solidFill>
                  <a:srgbClr val="002060"/>
                </a:solidFill>
              </a:rPr>
              <a:t>שורש ואבטיפוס לכל הרגשות השליליים</a:t>
            </a:r>
            <a:endParaRPr lang="he-IL" sz="26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encrypted-tbn3.gstatic.com/images?q=tbn:ANd9GcQZlVD9kr2pSXV0Ux2X_GRwXEQQJSW1CVVA400zCDUNFEk-cII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83888"/>
            <a:ext cx="2880320" cy="2103886"/>
          </a:xfrm>
          <a:prstGeom prst="rect">
            <a:avLst/>
          </a:prstGeom>
          <a:noFill/>
        </p:spPr>
      </p:pic>
      <p:pic>
        <p:nvPicPr>
          <p:cNvPr id="24582" name="Picture 6" descr="http://www.coloring4fun.com/wp-content/uploads/2013/06/emotions_cl_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84499"/>
            <a:ext cx="3024336" cy="206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3598863" y="3724275"/>
            <a:ext cx="55451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 sz="2800" b="1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1548540"/>
            <a:ext cx="7848872" cy="2862322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r>
              <a:rPr lang="he-IL" sz="2000" b="1" dirty="0" smtClean="0"/>
              <a:t>"אל האשה אמר הרבה ארבה עצבונך, והריונך, בעצב תלדי בנים, ואל אשך תשוקתך והוא ימשול בך" (בראשית ג' טז')</a:t>
            </a:r>
          </a:p>
          <a:p>
            <a:endParaRPr lang="en-US" sz="2000" dirty="0" smtClean="0"/>
          </a:p>
          <a:p>
            <a:r>
              <a:rPr lang="he-IL" sz="2000" b="1" dirty="0" smtClean="0"/>
              <a:t>"אין "עיצבון" אלא כאב רוחני או נפשי. אם מצינו "עצבון" במשמעות כאב גופני, הרי הוא מתייחס לתוצאה, הניכרת ברוח ובנפש. "עצבון" נגזר משורש "עצב"="עזב" שנתגוון ע"י האות צ'. נמצאת משמעות "עצב": עזיבה בעל כורחו, פרישה שנכפתה בדרכי אלימות....אדם חש הרגשת עצב אם נאלץ לוותר על דבר, שביקש להשיג או להחזיק בו"</a:t>
            </a:r>
            <a:endParaRPr lang="en-US" sz="2000" dirty="0" smtClean="0"/>
          </a:p>
          <a:p>
            <a:pPr eaLnBrk="0" hangingPunct="0">
              <a:defRPr/>
            </a:pPr>
            <a:r>
              <a:rPr lang="he-IL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e-IL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(פירוש הרש"ר על הפסוק – חוברת לתלמיד עמ' 35)</a:t>
            </a:r>
            <a:endParaRPr lang="he-IL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7155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FF0000"/>
                </a:solidFill>
              </a:rPr>
              <a:t>עצב והסיבות לעצב לפי הרש"ר הירש</a:t>
            </a:r>
            <a:endParaRPr lang="he-IL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915566"/>
            <a:ext cx="33478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סרטון : מכשיר שמיעה לתינוק</a:t>
            </a:r>
            <a:endParaRPr lang="he-IL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99542"/>
            <a:ext cx="9144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תרגיל 14 בחוברת לתלמיד (עמ' 29)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ounded Rectangle 8">
            <a:hlinkClick r:id="rId2" action="ppaction://hlinkfile"/>
          </p:cNvPr>
          <p:cNvSpPr/>
          <p:nvPr/>
        </p:nvSpPr>
        <p:spPr>
          <a:xfrm>
            <a:off x="5436096" y="401191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hlinkClick r:id="rId3" action="ppaction://hlinkfile"/>
              </a:rPr>
              <a:t>רכבת</a:t>
            </a:r>
            <a:r>
              <a:rPr lang="he-IL" dirty="0" smtClean="0"/>
              <a:t> הרים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1419622"/>
            <a:ext cx="4427984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סרט: רכבת הרים</a:t>
            </a:r>
          </a:p>
          <a:p>
            <a:endParaRPr lang="he-IL" dirty="0" smtClean="0"/>
          </a:p>
          <a:p>
            <a:r>
              <a:rPr lang="he-IL" dirty="0" smtClean="0"/>
              <a:t> - </a:t>
            </a:r>
            <a:r>
              <a:rPr lang="he-IL" b="1" dirty="0" smtClean="0">
                <a:solidFill>
                  <a:srgbClr val="002060"/>
                </a:solidFill>
              </a:rPr>
              <a:t>מה הוא הארוע המחולל את הרגש?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ציין את מפלס התענוג המצוי?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ציין את מפלס התענוג הצפוי?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 - מה כיוון השינוי במפלס הצפוי?</a:t>
            </a:r>
            <a:endParaRPr lang="he-IL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s://encrypted-tbn3.gstatic.com/images?q=tbn:ANd9GcQtxyJ2Z_i6_CW-fFfNR4ncEWnHY8uJohUJMpybyT92PhNVTH6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91630"/>
            <a:ext cx="4667250" cy="317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/>
          <p:cNvSpPr txBox="1">
            <a:spLocks noGrp="1"/>
          </p:cNvSpPr>
          <p:nvPr/>
        </p:nvSpPr>
        <p:spPr bwMode="auto">
          <a:xfrm>
            <a:off x="6443663" y="4624389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 b="1">
                <a:solidFill>
                  <a:srgbClr val="2A2A82"/>
                </a:solidFill>
              </a:rPr>
              <a:t>אור פנימי</a:t>
            </a:r>
          </a:p>
          <a:p>
            <a:pPr algn="ctr"/>
            <a:r>
              <a:rPr lang="he-IL" sz="1400" b="1">
                <a:solidFill>
                  <a:srgbClr val="2A2A82"/>
                </a:solidFill>
              </a:rPr>
              <a:t>תשע"ב</a:t>
            </a:r>
            <a:endParaRPr lang="fr-FR" sz="1400" b="1">
              <a:solidFill>
                <a:srgbClr val="2A2A8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30" y="699542"/>
            <a:ext cx="8640959" cy="576064"/>
          </a:xfrm>
        </p:spPr>
        <p:txBody>
          <a:bodyPr/>
          <a:lstStyle/>
          <a:p>
            <a:pPr eaLnBrk="1" hangingPunct="1"/>
            <a:r>
              <a:rPr lang="he-IL" sz="3600" b="1" dirty="0" smtClean="0">
                <a:solidFill>
                  <a:srgbClr val="002060"/>
                </a:solidFill>
              </a:rPr>
              <a:t>שיעור 3 - עבודה עצמית </a:t>
            </a:r>
            <a:r>
              <a:rPr lang="he-IL" sz="2400" b="1" dirty="0" smtClean="0">
                <a:solidFill>
                  <a:srgbClr val="002060"/>
                </a:solidFill>
              </a:rPr>
              <a:t>(חוברת לתלמיד -עמ' 27)</a:t>
            </a:r>
            <a:endParaRPr lang="fr-FR" sz="2400" b="1" dirty="0" smtClean="0">
              <a:solidFill>
                <a:srgbClr val="00206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7784" y="1347614"/>
            <a:ext cx="6516216" cy="3312368"/>
          </a:xfrm>
        </p:spPr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he-IL" sz="2400" b="1" dirty="0" smtClean="0">
                <a:solidFill>
                  <a:srgbClr val="FF0000"/>
                </a:solidFill>
              </a:rPr>
              <a:t> </a:t>
            </a:r>
            <a:r>
              <a:rPr lang="he-IL" sz="2400" b="1" dirty="0" smtClean="0">
                <a:solidFill>
                  <a:srgbClr val="002060"/>
                </a:solidFill>
              </a:rPr>
              <a:t>חשוב על התלבטות שהיתה לך בין שתי חלופות?</a:t>
            </a:r>
          </a:p>
          <a:p>
            <a:pPr marL="0" indent="0" eaLnBrk="1" hangingPunct="1">
              <a:buFontTx/>
              <a:buChar char="-"/>
            </a:pPr>
            <a:r>
              <a:rPr lang="he-IL" sz="2400" b="1" dirty="0" smtClean="0">
                <a:solidFill>
                  <a:srgbClr val="FF0000"/>
                </a:solidFill>
              </a:rPr>
              <a:t>  מה הייתה המטרה/ות? </a:t>
            </a:r>
            <a:r>
              <a:rPr lang="he-IL" sz="1800" b="1" dirty="0" smtClean="0">
                <a:solidFill>
                  <a:srgbClr val="FF0000"/>
                </a:solidFill>
              </a:rPr>
              <a:t>(בריחה מסבל או הוספת תענוג)</a:t>
            </a:r>
          </a:p>
          <a:p>
            <a:pPr marL="0" indent="0" eaLnBrk="1" hangingPunct="1">
              <a:buFontTx/>
              <a:buChar char="-"/>
            </a:pPr>
            <a:r>
              <a:rPr lang="he-IL" sz="2400" b="1" dirty="0" smtClean="0">
                <a:solidFill>
                  <a:srgbClr val="FF0000"/>
                </a:solidFill>
              </a:rPr>
              <a:t> באיזו מדרגה המטרות? </a:t>
            </a:r>
            <a:r>
              <a:rPr lang="he-IL" sz="1800" b="1" dirty="0" smtClean="0">
                <a:solidFill>
                  <a:srgbClr val="FF0000"/>
                </a:solidFill>
              </a:rPr>
              <a:t>(היעזר במפת מדרגות הרצון)</a:t>
            </a:r>
          </a:p>
          <a:p>
            <a:pPr marL="0" indent="0" eaLnBrk="1" hangingPunct="1">
              <a:buFontTx/>
              <a:buChar char="-"/>
            </a:pPr>
            <a:r>
              <a:rPr lang="he-IL" sz="2400" b="1" dirty="0" smtClean="0">
                <a:solidFill>
                  <a:srgbClr val="FF0000"/>
                </a:solidFill>
              </a:rPr>
              <a:t> מה היה הסבל /המחיר הכרוך בהשגת התענוג?</a:t>
            </a:r>
          </a:p>
          <a:p>
            <a:pPr marL="0" indent="0" eaLnBrk="1" hangingPunct="1">
              <a:buFontTx/>
              <a:buChar char="-"/>
            </a:pPr>
            <a:r>
              <a:rPr lang="he-IL" sz="2400" b="1" dirty="0" smtClean="0">
                <a:solidFill>
                  <a:srgbClr val="FF0000"/>
                </a:solidFill>
              </a:rPr>
              <a:t> איזה החלטה קבלת?</a:t>
            </a:r>
          </a:p>
          <a:p>
            <a:pPr marL="0" indent="0" eaLnBrk="1" hangingPunct="1">
              <a:buFontTx/>
              <a:buChar char="-"/>
            </a:pPr>
            <a:r>
              <a:rPr lang="he-IL" sz="2400" b="1" dirty="0" smtClean="0">
                <a:solidFill>
                  <a:srgbClr val="FF0000"/>
                </a:solidFill>
              </a:rPr>
              <a:t> איזה חשבון עשית? למה?</a:t>
            </a:r>
          </a:p>
          <a:p>
            <a:pPr marL="0" indent="0" eaLnBrk="1" hangingPunct="1">
              <a:buFontTx/>
              <a:buChar char="-"/>
            </a:pPr>
            <a:r>
              <a:rPr lang="he-IL" sz="2400" b="1" dirty="0" smtClean="0">
                <a:solidFill>
                  <a:srgbClr val="FF0000"/>
                </a:solidFill>
              </a:rPr>
              <a:t> בדיעבד האם ההחלטה היתה נכונה?</a:t>
            </a:r>
            <a:endParaRPr lang="he-IL" b="1" dirty="0" smtClean="0">
              <a:solidFill>
                <a:srgbClr val="FF0000"/>
              </a:solidFill>
            </a:endParaRPr>
          </a:p>
        </p:txBody>
      </p:sp>
      <p:pic>
        <p:nvPicPr>
          <p:cNvPr id="5125" name="Picture 2" descr="TaxPrep2_tn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707654"/>
            <a:ext cx="25922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915566"/>
            <a:ext cx="33478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סרטון : מכשיר שמיעה לתינוק</a:t>
            </a:r>
            <a:endParaRPr lang="he-IL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99542"/>
            <a:ext cx="9144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רגשות עתידיים - פחד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139702"/>
            <a:ext cx="44279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/>
              <a:t>סרט: רכבת הרים</a:t>
            </a:r>
            <a:r>
              <a:rPr lang="he-IL" sz="3600" dirty="0" smtClean="0"/>
              <a:t> </a:t>
            </a:r>
            <a:endParaRPr lang="he-IL" sz="3600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s://encrypted-tbn3.gstatic.com/images?q=tbn:ANd9GcQtxyJ2Z_i6_CW-fFfNR4ncEWnHY8uJohUJMpybyT92PhNVTH6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1630"/>
            <a:ext cx="4667250" cy="1656184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9513" y="3435846"/>
          <a:ext cx="8784975" cy="74168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תחום הרגש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מצב עכשווי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מצב עתידי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כיוון השינוי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רגש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דמיון עתידי</a:t>
                      </a:r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פחד, חרדה</a:t>
                      </a:r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915566"/>
            <a:ext cx="33478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סרטון : מכשיר שמיעה לתינוק</a:t>
            </a:r>
            <a:endParaRPr lang="he-IL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99542"/>
            <a:ext cx="914400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רגשות עתידיים – פחד </a:t>
            </a:r>
            <a:r>
              <a:rPr kumimoji="0" lang="he-I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תרגיל 15 בחוברת לתלמיד (עמ' 30)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491631"/>
            <a:ext cx="62281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/>
              <a:t>עבודה זוגית על רגש של פחד</a:t>
            </a:r>
            <a:endParaRPr lang="he-IL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9512" y="3939902"/>
          <a:ext cx="8784975" cy="74168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תחום הרגש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מצב עכשווי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מצב עתידי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כיוון השינוי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רגש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דמיון עתידי</a:t>
                      </a:r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פחד, חרדה</a:t>
                      </a:r>
                      <a:endParaRPr lang="he-I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8" name="Picture 4" descr="http://derech-hatov.co.il/wp-content/uploads/2013/01/פחד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91629"/>
            <a:ext cx="2736304" cy="19442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63888" y="2139702"/>
            <a:ext cx="511256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solidFill>
                  <a:srgbClr val="002060"/>
                </a:solidFill>
              </a:rPr>
              <a:t>חשוב על ארוע שמעורר בך רגש של דאגה / פחד?</a:t>
            </a:r>
          </a:p>
          <a:p>
            <a:r>
              <a:rPr lang="he-IL" sz="1600" b="1" dirty="0" smtClean="0">
                <a:solidFill>
                  <a:srgbClr val="002060"/>
                </a:solidFill>
              </a:rPr>
              <a:t>מה הוא הארוע?</a:t>
            </a:r>
          </a:p>
          <a:p>
            <a:r>
              <a:rPr lang="he-IL" sz="1600" b="1" dirty="0" smtClean="0">
                <a:solidFill>
                  <a:srgbClr val="002060"/>
                </a:solidFill>
              </a:rPr>
              <a:t>מה מפלס התענוג המצוי?</a:t>
            </a:r>
          </a:p>
          <a:p>
            <a:r>
              <a:rPr lang="he-IL" sz="1600" b="1" dirty="0" smtClean="0">
                <a:solidFill>
                  <a:srgbClr val="002060"/>
                </a:solidFill>
              </a:rPr>
              <a:t>מה מפלס התענוג הצפוי?</a:t>
            </a:r>
          </a:p>
          <a:p>
            <a:r>
              <a:rPr lang="he-IL" sz="1600" b="1" dirty="0" smtClean="0">
                <a:solidFill>
                  <a:srgbClr val="002060"/>
                </a:solidFill>
              </a:rPr>
              <a:t>מה כיוון השינוי הצפוי?</a:t>
            </a:r>
            <a:endParaRPr lang="he-IL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3435846"/>
            <a:ext cx="4680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האם יש דרך מחשבתית להשתחרר מהפחד?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4140201" y="627460"/>
            <a:ext cx="1152525" cy="809625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/>
              <a:t>אירוע מחולל</a:t>
            </a:r>
            <a:endParaRPr lang="en-US" sz="1400"/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851920" y="1923678"/>
            <a:ext cx="158432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dirty="0"/>
              <a:t>תודעה</a:t>
            </a:r>
            <a:endParaRPr lang="fr-FR" sz="2400" dirty="0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851920" y="2715766"/>
            <a:ext cx="158432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dirty="0"/>
              <a:t>פרשנות</a:t>
            </a:r>
            <a:endParaRPr lang="fr-FR" sz="2400" dirty="0"/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3851276" y="3507854"/>
            <a:ext cx="158432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/>
              <a:t>רגש </a:t>
            </a:r>
            <a:endParaRPr lang="fr-FR" sz="2400"/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3851276" y="4227934"/>
            <a:ext cx="158432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/>
              <a:t>פעולה</a:t>
            </a:r>
            <a:endParaRPr lang="fr-FR" sz="2400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644008" y="2373486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4644008" y="3219822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4644008" y="4030266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4500563" y="1545433"/>
            <a:ext cx="342900" cy="378246"/>
          </a:xfrm>
          <a:prstGeom prst="downArrow">
            <a:avLst>
              <a:gd name="adj1" fmla="val 50000"/>
              <a:gd name="adj2" fmla="val 5023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3" grpId="0" animBg="1"/>
      <p:bldP spid="186374" grpId="0" animBg="1"/>
      <p:bldP spid="1863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2679"/>
            <a:ext cx="8229600" cy="857250"/>
          </a:xfrm>
        </p:spPr>
        <p:txBody>
          <a:bodyPr/>
          <a:lstStyle/>
          <a:p>
            <a:r>
              <a:rPr lang="he-IL" smtClean="0"/>
              <a:t>דמיון עתיד</a:t>
            </a:r>
            <a:endParaRPr lang="fr-FR" smtClean="0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3421063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33997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339975" y="3219450"/>
            <a:ext cx="1079500" cy="5357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339975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339975" y="2733675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H="1">
            <a:off x="3924301" y="273367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flipV="1">
            <a:off x="1620838" y="2787254"/>
            <a:ext cx="215900" cy="485775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55651" y="3003947"/>
            <a:ext cx="720725" cy="36933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סבל</a:t>
            </a:r>
            <a:endParaRPr lang="fr-FR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745172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6370638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6370638" y="2787254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6370638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8431" name="Text Box 15"/>
          <p:cNvSpPr txBox="1">
            <a:spLocks noChangeArrowheads="1"/>
          </p:cNvSpPr>
          <p:nvPr/>
        </p:nvSpPr>
        <p:spPr bwMode="auto">
          <a:xfrm>
            <a:off x="3779839" y="4083844"/>
            <a:ext cx="2016125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/>
              <a:t>פחד</a:t>
            </a:r>
            <a:endParaRPr lang="fr-FR" sz="2400" b="1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2339975" y="1329929"/>
            <a:ext cx="1150938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מפלס צפוי</a:t>
            </a:r>
            <a:endParaRPr lang="fr-FR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2914650" y="1600200"/>
            <a:ext cx="0" cy="161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372226" y="3436144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עכשיו</a:t>
            </a:r>
            <a:endParaRPr lang="fr-FR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2268538" y="3381375"/>
            <a:ext cx="1009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בעתיד</a:t>
            </a:r>
            <a:endParaRPr lang="fr-FR"/>
          </a:p>
        </p:txBody>
      </p:sp>
      <p:sp>
        <p:nvSpPr>
          <p:cNvPr id="54292" name="AutoShape 20">
            <a:hlinkClick r:id="" action="ppaction://noaction" highlightClick="1"/>
            <a:hlinkHover r:id="rId2" action="ppaction://hlinkfile"/>
          </p:cNvPr>
          <p:cNvSpPr>
            <a:spLocks noChangeArrowheads="1"/>
          </p:cNvSpPr>
          <p:nvPr/>
        </p:nvSpPr>
        <p:spPr bwMode="auto">
          <a:xfrm>
            <a:off x="4284664" y="4569619"/>
            <a:ext cx="720725" cy="325041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/>
              <a:t>דמיון 2</a:t>
            </a:r>
            <a:endParaRPr lang="fr-FR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4211639" y="3003947"/>
            <a:ext cx="1152525" cy="809625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/>
              <a:t>אירוע מחולל</a:t>
            </a:r>
            <a:endParaRPr lang="en-US" sz="1400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6372225" y="1383506"/>
            <a:ext cx="1150938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מפלס מצוי</a:t>
            </a:r>
            <a:endParaRPr lang="fr-FR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6946900" y="1653779"/>
            <a:ext cx="1588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4296" name="AutoShape 3">
            <a:hlinkClick r:id="" action="ppaction://noaction" highlightClick="1"/>
            <a:hlinkHover r:id="rId3" action="ppaction://hlinkfile"/>
          </p:cNvPr>
          <p:cNvSpPr>
            <a:spLocks noChangeArrowheads="1"/>
          </p:cNvSpPr>
          <p:nvPr/>
        </p:nvSpPr>
        <p:spPr bwMode="auto">
          <a:xfrm>
            <a:off x="5357814" y="4554141"/>
            <a:ext cx="720725" cy="32385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/>
              <a:t>דמיון 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2679"/>
            <a:ext cx="8229600" cy="857250"/>
          </a:xfrm>
        </p:spPr>
        <p:txBody>
          <a:bodyPr/>
          <a:lstStyle/>
          <a:p>
            <a:r>
              <a:rPr lang="he-IL" smtClean="0"/>
              <a:t>דמיון עתיד</a:t>
            </a:r>
            <a:endParaRPr lang="fr-FR" smtClean="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2555875" y="2247900"/>
            <a:ext cx="1081088" cy="1026319"/>
            <a:chOff x="884" y="1842"/>
            <a:chExt cx="681" cy="862"/>
          </a:xfrm>
        </p:grpSpPr>
        <p:grpSp>
          <p:nvGrpSpPr>
            <p:cNvPr id="55318" name="Group 4"/>
            <p:cNvGrpSpPr>
              <a:grpSpLocks/>
            </p:cNvGrpSpPr>
            <p:nvPr/>
          </p:nvGrpSpPr>
          <p:grpSpPr bwMode="auto">
            <a:xfrm>
              <a:off x="884" y="1842"/>
              <a:ext cx="681" cy="861"/>
              <a:chOff x="884" y="1888"/>
              <a:chExt cx="681" cy="861"/>
            </a:xfrm>
          </p:grpSpPr>
          <p:sp>
            <p:nvSpPr>
              <p:cNvPr id="55320" name="Line 5"/>
              <p:cNvSpPr>
                <a:spLocks noChangeShapeType="1"/>
              </p:cNvSpPr>
              <p:nvPr/>
            </p:nvSpPr>
            <p:spPr bwMode="auto">
              <a:xfrm>
                <a:off x="1565" y="1888"/>
                <a:ext cx="0" cy="8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55321" name="Group 6"/>
              <p:cNvGrpSpPr>
                <a:grpSpLocks/>
              </p:cNvGrpSpPr>
              <p:nvPr/>
            </p:nvGrpSpPr>
            <p:grpSpPr bwMode="auto">
              <a:xfrm>
                <a:off x="884" y="1888"/>
                <a:ext cx="680" cy="861"/>
                <a:chOff x="1247" y="2115"/>
                <a:chExt cx="680" cy="861"/>
              </a:xfrm>
            </p:grpSpPr>
            <p:sp>
              <p:nvSpPr>
                <p:cNvPr id="55322" name="Line 7"/>
                <p:cNvSpPr>
                  <a:spLocks noChangeShapeType="1"/>
                </p:cNvSpPr>
                <p:nvPr/>
              </p:nvSpPr>
              <p:spPr bwMode="auto">
                <a:xfrm>
                  <a:off x="1247" y="2115"/>
                  <a:ext cx="0" cy="8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5323" name="Rectangle 8"/>
                <p:cNvSpPr>
                  <a:spLocks noChangeArrowheads="1"/>
                </p:cNvSpPr>
                <p:nvPr/>
              </p:nvSpPr>
              <p:spPr bwMode="auto">
                <a:xfrm>
                  <a:off x="1247" y="2205"/>
                  <a:ext cx="680" cy="771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55319" name="Line 9"/>
            <p:cNvSpPr>
              <a:spLocks noChangeShapeType="1"/>
            </p:cNvSpPr>
            <p:nvPr/>
          </p:nvSpPr>
          <p:spPr bwMode="auto">
            <a:xfrm>
              <a:off x="884" y="2704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5300" name="Line 10"/>
          <p:cNvSpPr>
            <a:spLocks noChangeShapeType="1"/>
          </p:cNvSpPr>
          <p:nvPr/>
        </p:nvSpPr>
        <p:spPr bwMode="auto">
          <a:xfrm>
            <a:off x="745172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1" name="Line 11"/>
          <p:cNvSpPr>
            <a:spLocks noChangeShapeType="1"/>
          </p:cNvSpPr>
          <p:nvPr/>
        </p:nvSpPr>
        <p:spPr bwMode="auto">
          <a:xfrm>
            <a:off x="6370638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2" name="Rectangle 12"/>
          <p:cNvSpPr>
            <a:spLocks noChangeArrowheads="1"/>
          </p:cNvSpPr>
          <p:nvPr/>
        </p:nvSpPr>
        <p:spPr bwMode="auto">
          <a:xfrm>
            <a:off x="6370638" y="2787254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5303" name="Line 13"/>
          <p:cNvSpPr>
            <a:spLocks noChangeShapeType="1"/>
          </p:cNvSpPr>
          <p:nvPr/>
        </p:nvSpPr>
        <p:spPr bwMode="auto">
          <a:xfrm>
            <a:off x="6370638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304" name="Text Box 14"/>
          <p:cNvSpPr txBox="1">
            <a:spLocks noChangeArrowheads="1"/>
          </p:cNvSpPr>
          <p:nvPr/>
        </p:nvSpPr>
        <p:spPr bwMode="auto">
          <a:xfrm>
            <a:off x="6372226" y="3436144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עכשיו</a:t>
            </a:r>
            <a:endParaRPr lang="fr-FR"/>
          </a:p>
        </p:txBody>
      </p:sp>
      <p:sp>
        <p:nvSpPr>
          <p:cNvPr id="55305" name="Text Box 15"/>
          <p:cNvSpPr txBox="1">
            <a:spLocks noChangeArrowheads="1"/>
          </p:cNvSpPr>
          <p:nvPr/>
        </p:nvSpPr>
        <p:spPr bwMode="auto">
          <a:xfrm>
            <a:off x="2627313" y="3381375"/>
            <a:ext cx="1009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בעתיד</a:t>
            </a:r>
            <a:endParaRPr lang="fr-FR"/>
          </a:p>
        </p:txBody>
      </p:sp>
      <p:sp>
        <p:nvSpPr>
          <p:cNvPr id="55306" name="Line 16"/>
          <p:cNvSpPr>
            <a:spLocks noChangeShapeType="1"/>
          </p:cNvSpPr>
          <p:nvPr/>
        </p:nvSpPr>
        <p:spPr bwMode="auto">
          <a:xfrm flipH="1">
            <a:off x="3924301" y="273367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5307" name="AutoShape 17"/>
          <p:cNvSpPr>
            <a:spLocks noChangeArrowheads="1"/>
          </p:cNvSpPr>
          <p:nvPr/>
        </p:nvSpPr>
        <p:spPr bwMode="auto">
          <a:xfrm>
            <a:off x="1981200" y="2193132"/>
            <a:ext cx="215900" cy="59412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5308" name="Text Box 18"/>
          <p:cNvSpPr txBox="1">
            <a:spLocks noChangeArrowheads="1"/>
          </p:cNvSpPr>
          <p:nvPr/>
        </p:nvSpPr>
        <p:spPr bwMode="auto">
          <a:xfrm>
            <a:off x="1116014" y="2409825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55309" name="Line 19"/>
          <p:cNvSpPr>
            <a:spLocks noChangeShapeType="1"/>
          </p:cNvSpPr>
          <p:nvPr/>
        </p:nvSpPr>
        <p:spPr bwMode="auto">
          <a:xfrm>
            <a:off x="2555875" y="2787254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3779839" y="3975497"/>
            <a:ext cx="2016125" cy="46166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/>
              <a:t>תקווה</a:t>
            </a:r>
            <a:endParaRPr lang="fr-FR" sz="2400" b="1"/>
          </a:p>
        </p:txBody>
      </p:sp>
      <p:grpSp>
        <p:nvGrpSpPr>
          <p:cNvPr id="55311" name="Group 21"/>
          <p:cNvGrpSpPr>
            <a:grpSpLocks/>
          </p:cNvGrpSpPr>
          <p:nvPr/>
        </p:nvGrpSpPr>
        <p:grpSpPr bwMode="auto">
          <a:xfrm>
            <a:off x="2484439" y="1329929"/>
            <a:ext cx="1150937" cy="972740"/>
            <a:chOff x="1565" y="1117"/>
            <a:chExt cx="725" cy="817"/>
          </a:xfrm>
        </p:grpSpPr>
        <p:sp>
          <p:nvSpPr>
            <p:cNvPr id="55316" name="Text Box 22"/>
            <p:cNvSpPr txBox="1">
              <a:spLocks noChangeArrowheads="1"/>
            </p:cNvSpPr>
            <p:nvPr/>
          </p:nvSpPr>
          <p:spPr bwMode="auto">
            <a:xfrm>
              <a:off x="1565" y="1117"/>
              <a:ext cx="725" cy="31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/>
                <a:t>מפלס צפוי</a:t>
              </a:r>
              <a:endParaRPr lang="fr-FR"/>
            </a:p>
          </p:txBody>
        </p:sp>
        <p:sp>
          <p:nvSpPr>
            <p:cNvPr id="55317" name="Line 23"/>
            <p:cNvSpPr>
              <a:spLocks noChangeShapeType="1"/>
            </p:cNvSpPr>
            <p:nvPr/>
          </p:nvSpPr>
          <p:spPr bwMode="auto">
            <a:xfrm>
              <a:off x="1927" y="134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5312" name="AutoShape 24">
            <a:hlinkClick r:id="" action="ppaction://noaction" highlightClick="1"/>
            <a:hlinkHover r:id="rId2" action="ppaction://hlinkfile"/>
          </p:cNvPr>
          <p:cNvSpPr>
            <a:spLocks noChangeArrowheads="1"/>
          </p:cNvSpPr>
          <p:nvPr/>
        </p:nvSpPr>
        <p:spPr bwMode="auto">
          <a:xfrm>
            <a:off x="4284664" y="4569619"/>
            <a:ext cx="720725" cy="325041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/>
              <a:t>חייל</a:t>
            </a:r>
            <a:endParaRPr lang="fr-FR"/>
          </a:p>
        </p:txBody>
      </p:sp>
      <p:sp>
        <p:nvSpPr>
          <p:cNvPr id="55313" name="AutoShape 25"/>
          <p:cNvSpPr>
            <a:spLocks noChangeArrowheads="1"/>
          </p:cNvSpPr>
          <p:nvPr/>
        </p:nvSpPr>
        <p:spPr bwMode="auto">
          <a:xfrm>
            <a:off x="4211639" y="3003947"/>
            <a:ext cx="1152525" cy="809625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/>
              <a:t>אירוע מחולל</a:t>
            </a:r>
            <a:endParaRPr lang="en-US" sz="1400"/>
          </a:p>
        </p:txBody>
      </p:sp>
      <p:sp>
        <p:nvSpPr>
          <p:cNvPr id="55314" name="Text Box 26"/>
          <p:cNvSpPr txBox="1">
            <a:spLocks noChangeArrowheads="1"/>
          </p:cNvSpPr>
          <p:nvPr/>
        </p:nvSpPr>
        <p:spPr bwMode="auto">
          <a:xfrm>
            <a:off x="6372225" y="1113235"/>
            <a:ext cx="1150938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מפלס מצוי</a:t>
            </a:r>
            <a:endParaRPr lang="fr-FR"/>
          </a:p>
        </p:txBody>
      </p:sp>
      <p:sp>
        <p:nvSpPr>
          <p:cNvPr id="55315" name="Line 27"/>
          <p:cNvSpPr>
            <a:spLocks noChangeShapeType="1"/>
          </p:cNvSpPr>
          <p:nvPr/>
        </p:nvSpPr>
        <p:spPr bwMode="auto">
          <a:xfrm>
            <a:off x="6946900" y="1383507"/>
            <a:ext cx="1588" cy="1403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7910"/>
            <a:ext cx="8229600" cy="857250"/>
          </a:xfrm>
        </p:spPr>
        <p:txBody>
          <a:bodyPr/>
          <a:lstStyle/>
          <a:p>
            <a:r>
              <a:rPr lang="he-IL" smtClean="0"/>
              <a:t>דמיון עבר</a:t>
            </a:r>
            <a:endParaRPr lang="fr-FR" smtClean="0"/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2555875" y="2247900"/>
            <a:ext cx="1081088" cy="1026319"/>
            <a:chOff x="884" y="1842"/>
            <a:chExt cx="681" cy="862"/>
          </a:xfrm>
        </p:grpSpPr>
        <p:grpSp>
          <p:nvGrpSpPr>
            <p:cNvPr id="56342" name="Group 4"/>
            <p:cNvGrpSpPr>
              <a:grpSpLocks/>
            </p:cNvGrpSpPr>
            <p:nvPr/>
          </p:nvGrpSpPr>
          <p:grpSpPr bwMode="auto">
            <a:xfrm>
              <a:off x="884" y="1842"/>
              <a:ext cx="681" cy="861"/>
              <a:chOff x="884" y="1888"/>
              <a:chExt cx="681" cy="861"/>
            </a:xfrm>
          </p:grpSpPr>
          <p:sp>
            <p:nvSpPr>
              <p:cNvPr id="56344" name="Line 5"/>
              <p:cNvSpPr>
                <a:spLocks noChangeShapeType="1"/>
              </p:cNvSpPr>
              <p:nvPr/>
            </p:nvSpPr>
            <p:spPr bwMode="auto">
              <a:xfrm>
                <a:off x="1565" y="1888"/>
                <a:ext cx="0" cy="8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56345" name="Group 6"/>
              <p:cNvGrpSpPr>
                <a:grpSpLocks/>
              </p:cNvGrpSpPr>
              <p:nvPr/>
            </p:nvGrpSpPr>
            <p:grpSpPr bwMode="auto">
              <a:xfrm>
                <a:off x="884" y="1888"/>
                <a:ext cx="680" cy="861"/>
                <a:chOff x="1247" y="2115"/>
                <a:chExt cx="680" cy="861"/>
              </a:xfrm>
            </p:grpSpPr>
            <p:sp>
              <p:nvSpPr>
                <p:cNvPr id="56346" name="Line 7"/>
                <p:cNvSpPr>
                  <a:spLocks noChangeShapeType="1"/>
                </p:cNvSpPr>
                <p:nvPr/>
              </p:nvSpPr>
              <p:spPr bwMode="auto">
                <a:xfrm>
                  <a:off x="1247" y="2115"/>
                  <a:ext cx="0" cy="8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6347" name="Rectangle 8"/>
                <p:cNvSpPr>
                  <a:spLocks noChangeArrowheads="1"/>
                </p:cNvSpPr>
                <p:nvPr/>
              </p:nvSpPr>
              <p:spPr bwMode="auto">
                <a:xfrm>
                  <a:off x="1247" y="2205"/>
                  <a:ext cx="680" cy="771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56343" name="Line 9"/>
            <p:cNvSpPr>
              <a:spLocks noChangeShapeType="1"/>
            </p:cNvSpPr>
            <p:nvPr/>
          </p:nvSpPr>
          <p:spPr bwMode="auto">
            <a:xfrm>
              <a:off x="884" y="2704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6324" name="Line 10"/>
          <p:cNvSpPr>
            <a:spLocks noChangeShapeType="1"/>
          </p:cNvSpPr>
          <p:nvPr/>
        </p:nvSpPr>
        <p:spPr bwMode="auto">
          <a:xfrm>
            <a:off x="745172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6325" name="Line 11"/>
          <p:cNvSpPr>
            <a:spLocks noChangeShapeType="1"/>
          </p:cNvSpPr>
          <p:nvPr/>
        </p:nvSpPr>
        <p:spPr bwMode="auto">
          <a:xfrm>
            <a:off x="6370638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6326" name="Rectangle 12"/>
          <p:cNvSpPr>
            <a:spLocks noChangeArrowheads="1"/>
          </p:cNvSpPr>
          <p:nvPr/>
        </p:nvSpPr>
        <p:spPr bwMode="auto">
          <a:xfrm>
            <a:off x="6370638" y="2787254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6327" name="Line 13"/>
          <p:cNvSpPr>
            <a:spLocks noChangeShapeType="1"/>
          </p:cNvSpPr>
          <p:nvPr/>
        </p:nvSpPr>
        <p:spPr bwMode="auto">
          <a:xfrm>
            <a:off x="6370638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6328" name="Text Box 14"/>
          <p:cNvSpPr txBox="1">
            <a:spLocks noChangeArrowheads="1"/>
          </p:cNvSpPr>
          <p:nvPr/>
        </p:nvSpPr>
        <p:spPr bwMode="auto">
          <a:xfrm>
            <a:off x="6372226" y="3436144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בעבר</a:t>
            </a:r>
            <a:endParaRPr lang="fr-FR"/>
          </a:p>
        </p:txBody>
      </p:sp>
      <p:sp>
        <p:nvSpPr>
          <p:cNvPr id="56329" name="Text Box 15"/>
          <p:cNvSpPr txBox="1">
            <a:spLocks noChangeArrowheads="1"/>
          </p:cNvSpPr>
          <p:nvPr/>
        </p:nvSpPr>
        <p:spPr bwMode="auto">
          <a:xfrm>
            <a:off x="2627313" y="3381375"/>
            <a:ext cx="1009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עכשיו</a:t>
            </a:r>
            <a:endParaRPr lang="fr-FR"/>
          </a:p>
        </p:txBody>
      </p:sp>
      <p:sp>
        <p:nvSpPr>
          <p:cNvPr id="56330" name="Line 16"/>
          <p:cNvSpPr>
            <a:spLocks noChangeShapeType="1"/>
          </p:cNvSpPr>
          <p:nvPr/>
        </p:nvSpPr>
        <p:spPr bwMode="auto">
          <a:xfrm flipH="1">
            <a:off x="3924301" y="273367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6331" name="AutoShape 17"/>
          <p:cNvSpPr>
            <a:spLocks noChangeArrowheads="1"/>
          </p:cNvSpPr>
          <p:nvPr/>
        </p:nvSpPr>
        <p:spPr bwMode="auto">
          <a:xfrm>
            <a:off x="1981200" y="2193132"/>
            <a:ext cx="215900" cy="594122"/>
          </a:xfrm>
          <a:prstGeom prst="upArrow">
            <a:avLst>
              <a:gd name="adj1" fmla="val 50000"/>
              <a:gd name="adj2" fmla="val 917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6332" name="Text Box 18"/>
          <p:cNvSpPr txBox="1">
            <a:spLocks noChangeArrowheads="1"/>
          </p:cNvSpPr>
          <p:nvPr/>
        </p:nvSpPr>
        <p:spPr bwMode="auto">
          <a:xfrm>
            <a:off x="1116014" y="2409825"/>
            <a:ext cx="720725" cy="3693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תענוג</a:t>
            </a:r>
            <a:endParaRPr lang="fr-FR"/>
          </a:p>
        </p:txBody>
      </p:sp>
      <p:sp>
        <p:nvSpPr>
          <p:cNvPr id="56333" name="Line 19"/>
          <p:cNvSpPr>
            <a:spLocks noChangeShapeType="1"/>
          </p:cNvSpPr>
          <p:nvPr/>
        </p:nvSpPr>
        <p:spPr bwMode="auto">
          <a:xfrm>
            <a:off x="2555875" y="2625329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0484" name="Text Box 20"/>
          <p:cNvSpPr txBox="1">
            <a:spLocks noChangeArrowheads="1"/>
          </p:cNvSpPr>
          <p:nvPr/>
        </p:nvSpPr>
        <p:spPr bwMode="auto">
          <a:xfrm>
            <a:off x="3779839" y="3975497"/>
            <a:ext cx="2016125" cy="46166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/>
              <a:t>הפתעה, גאווה</a:t>
            </a:r>
            <a:endParaRPr lang="fr-FR" sz="2400" b="1"/>
          </a:p>
        </p:txBody>
      </p:sp>
      <p:grpSp>
        <p:nvGrpSpPr>
          <p:cNvPr id="56335" name="Group 21"/>
          <p:cNvGrpSpPr>
            <a:grpSpLocks/>
          </p:cNvGrpSpPr>
          <p:nvPr/>
        </p:nvGrpSpPr>
        <p:grpSpPr bwMode="auto">
          <a:xfrm>
            <a:off x="2484439" y="1329929"/>
            <a:ext cx="1150937" cy="972740"/>
            <a:chOff x="1565" y="1117"/>
            <a:chExt cx="725" cy="817"/>
          </a:xfrm>
        </p:grpSpPr>
        <p:sp>
          <p:nvSpPr>
            <p:cNvPr id="56340" name="Text Box 22"/>
            <p:cNvSpPr txBox="1">
              <a:spLocks noChangeArrowheads="1"/>
            </p:cNvSpPr>
            <p:nvPr/>
          </p:nvSpPr>
          <p:spPr bwMode="auto">
            <a:xfrm>
              <a:off x="1565" y="1117"/>
              <a:ext cx="725" cy="31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/>
                <a:t>מפלס מצוי</a:t>
              </a:r>
              <a:endParaRPr lang="fr-FR"/>
            </a:p>
          </p:txBody>
        </p:sp>
        <p:sp>
          <p:nvSpPr>
            <p:cNvPr id="56341" name="Line 23"/>
            <p:cNvSpPr>
              <a:spLocks noChangeShapeType="1"/>
            </p:cNvSpPr>
            <p:nvPr/>
          </p:nvSpPr>
          <p:spPr bwMode="auto">
            <a:xfrm>
              <a:off x="1927" y="1344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6336" name="Text Box 24"/>
          <p:cNvSpPr txBox="1">
            <a:spLocks noChangeArrowheads="1"/>
          </p:cNvSpPr>
          <p:nvPr/>
        </p:nvSpPr>
        <p:spPr bwMode="auto">
          <a:xfrm>
            <a:off x="1042989" y="2950369"/>
            <a:ext cx="1150937" cy="106182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מפלס שהיה צפוי</a:t>
            </a:r>
            <a:endParaRPr lang="fr-FR"/>
          </a:p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6337" name="Line 25"/>
          <p:cNvSpPr>
            <a:spLocks noChangeShapeType="1"/>
          </p:cNvSpPr>
          <p:nvPr/>
        </p:nvSpPr>
        <p:spPr bwMode="auto">
          <a:xfrm flipV="1">
            <a:off x="1692275" y="2625329"/>
            <a:ext cx="1366838" cy="325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6338" name="AutoShape 26">
            <a:hlinkClick r:id="" action="ppaction://noaction" highlightClick="1"/>
            <a:hlinkHover r:id="rId2" action="ppaction://hlinkfile"/>
          </p:cNvPr>
          <p:cNvSpPr>
            <a:spLocks noChangeArrowheads="1"/>
          </p:cNvSpPr>
          <p:nvPr/>
        </p:nvSpPr>
        <p:spPr bwMode="auto">
          <a:xfrm>
            <a:off x="4211638" y="4569619"/>
            <a:ext cx="1009650" cy="325041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/>
              <a:t>כדורי זהב</a:t>
            </a:r>
            <a:endParaRPr lang="fr-FR"/>
          </a:p>
        </p:txBody>
      </p:sp>
      <p:sp>
        <p:nvSpPr>
          <p:cNvPr id="56339" name="AutoShape 27"/>
          <p:cNvSpPr>
            <a:spLocks noChangeArrowheads="1"/>
          </p:cNvSpPr>
          <p:nvPr/>
        </p:nvSpPr>
        <p:spPr bwMode="auto">
          <a:xfrm>
            <a:off x="4284664" y="2842022"/>
            <a:ext cx="1152525" cy="809625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/>
              <a:t>אירוע מחולל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7910"/>
            <a:ext cx="8229600" cy="857250"/>
          </a:xfrm>
        </p:spPr>
        <p:txBody>
          <a:bodyPr/>
          <a:lstStyle/>
          <a:p>
            <a:r>
              <a:rPr lang="he-IL" smtClean="0"/>
              <a:t>דמיון עבר</a:t>
            </a:r>
            <a:endParaRPr lang="fr-FR" smtClean="0"/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3421063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233997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339975" y="3219450"/>
            <a:ext cx="1079500" cy="5357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339975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339975" y="2733675"/>
            <a:ext cx="1081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3924301" y="273367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 flipV="1">
            <a:off x="1620838" y="2787254"/>
            <a:ext cx="215900" cy="485775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55651" y="3003947"/>
            <a:ext cx="720725" cy="369332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סבל</a:t>
            </a:r>
            <a:endParaRPr lang="fr-FR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7451725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6370638" y="2193132"/>
            <a:ext cx="0" cy="10798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6370638" y="2787254"/>
            <a:ext cx="1079500" cy="4857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6370638" y="3274219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3779839" y="3975497"/>
            <a:ext cx="2016125" cy="46166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/>
              <a:t>אכזבה, חרטה</a:t>
            </a:r>
            <a:endParaRPr lang="fr-FR" sz="2400" b="1"/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2339975" y="1329928"/>
            <a:ext cx="1150938" cy="1889522"/>
            <a:chOff x="1565" y="1117"/>
            <a:chExt cx="725" cy="1587"/>
          </a:xfrm>
        </p:grpSpPr>
        <p:sp>
          <p:nvSpPr>
            <p:cNvPr id="57366" name="Text Box 17"/>
            <p:cNvSpPr txBox="1">
              <a:spLocks noChangeArrowheads="1"/>
            </p:cNvSpPr>
            <p:nvPr/>
          </p:nvSpPr>
          <p:spPr bwMode="auto">
            <a:xfrm>
              <a:off x="1565" y="1117"/>
              <a:ext cx="725" cy="31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/>
                <a:t>מפלס מצוי</a:t>
              </a:r>
              <a:endParaRPr lang="fr-FR"/>
            </a:p>
          </p:txBody>
        </p:sp>
        <p:sp>
          <p:nvSpPr>
            <p:cNvPr id="57367" name="Line 18"/>
            <p:cNvSpPr>
              <a:spLocks noChangeShapeType="1"/>
            </p:cNvSpPr>
            <p:nvPr/>
          </p:nvSpPr>
          <p:spPr bwMode="auto">
            <a:xfrm>
              <a:off x="1927" y="1344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7361" name="Text Box 19"/>
          <p:cNvSpPr txBox="1">
            <a:spLocks noChangeArrowheads="1"/>
          </p:cNvSpPr>
          <p:nvPr/>
        </p:nvSpPr>
        <p:spPr bwMode="auto">
          <a:xfrm>
            <a:off x="6227763" y="3436144"/>
            <a:ext cx="1008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בעבר</a:t>
            </a:r>
            <a:endParaRPr lang="fr-FR"/>
          </a:p>
        </p:txBody>
      </p:sp>
      <p:sp>
        <p:nvSpPr>
          <p:cNvPr id="57362" name="Text Box 20"/>
          <p:cNvSpPr txBox="1">
            <a:spLocks noChangeArrowheads="1"/>
          </p:cNvSpPr>
          <p:nvPr/>
        </p:nvSpPr>
        <p:spPr bwMode="auto">
          <a:xfrm>
            <a:off x="2268538" y="3381375"/>
            <a:ext cx="1009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עכשיו</a:t>
            </a:r>
            <a:endParaRPr lang="fr-FR"/>
          </a:p>
        </p:txBody>
      </p:sp>
      <p:sp>
        <p:nvSpPr>
          <p:cNvPr id="57363" name="Text Box 21"/>
          <p:cNvSpPr txBox="1">
            <a:spLocks noChangeArrowheads="1"/>
          </p:cNvSpPr>
          <p:nvPr/>
        </p:nvSpPr>
        <p:spPr bwMode="auto">
          <a:xfrm>
            <a:off x="900114" y="3598069"/>
            <a:ext cx="1150937" cy="64633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מפלס שהיה צפוי</a:t>
            </a:r>
            <a:endParaRPr lang="fr-FR"/>
          </a:p>
        </p:txBody>
      </p:sp>
      <p:sp>
        <p:nvSpPr>
          <p:cNvPr id="57364" name="Line 22"/>
          <p:cNvSpPr>
            <a:spLocks noChangeShapeType="1"/>
          </p:cNvSpPr>
          <p:nvPr/>
        </p:nvSpPr>
        <p:spPr bwMode="auto">
          <a:xfrm flipV="1">
            <a:off x="1476376" y="2733675"/>
            <a:ext cx="1293813" cy="864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57365" name="AutoShape 23"/>
          <p:cNvSpPr>
            <a:spLocks noChangeArrowheads="1"/>
          </p:cNvSpPr>
          <p:nvPr/>
        </p:nvSpPr>
        <p:spPr bwMode="auto">
          <a:xfrm>
            <a:off x="4356101" y="2842022"/>
            <a:ext cx="1152525" cy="809625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/>
              <a:t>אירוע מחולל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7910"/>
            <a:ext cx="8229600" cy="857250"/>
          </a:xfrm>
        </p:spPr>
        <p:txBody>
          <a:bodyPr/>
          <a:lstStyle/>
          <a:p>
            <a:r>
              <a:rPr lang="he-IL" smtClean="0"/>
              <a:t>סיכום</a:t>
            </a:r>
            <a:endParaRPr lang="fr-FR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91853"/>
            <a:ext cx="8229600" cy="3394472"/>
          </a:xfrm>
        </p:spPr>
        <p:txBody>
          <a:bodyPr/>
          <a:lstStyle/>
          <a:p>
            <a:r>
              <a:rPr lang="he-IL" sz="2800" b="1" smtClean="0"/>
              <a:t>הרגש הוא תגובה נפשית לשינוי בין שני מצבי תענוג</a:t>
            </a:r>
          </a:p>
          <a:p>
            <a:r>
              <a:rPr lang="he-IL" sz="2800" b="1" smtClean="0"/>
              <a:t>שמחה = שינוי חיובי. עצב = שינוי שלילי</a:t>
            </a:r>
          </a:p>
          <a:p>
            <a:r>
              <a:rPr lang="he-IL" sz="2800" b="1" smtClean="0"/>
              <a:t>פחד = דמיון של שינוי שלילי</a:t>
            </a:r>
          </a:p>
          <a:p>
            <a:r>
              <a:rPr lang="he-IL" sz="2800" b="1" smtClean="0"/>
              <a:t>תקווה = דמיון של שינוי חיובי</a:t>
            </a:r>
          </a:p>
          <a:p>
            <a:r>
              <a:rPr lang="he-IL" sz="2800" b="1" smtClean="0"/>
              <a:t>אכזבה = דמיון של שינוי חיובי שלא מומש</a:t>
            </a:r>
          </a:p>
          <a:p>
            <a:r>
              <a:rPr lang="he-IL" sz="2800" b="1" smtClean="0"/>
              <a:t>הפתעה טובה: אכזבה = דמיון של שינוי שלילי שלא מומש</a:t>
            </a:r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700089"/>
            <a:ext cx="8229600" cy="431800"/>
          </a:xfrm>
        </p:spPr>
        <p:txBody>
          <a:bodyPr/>
          <a:lstStyle/>
          <a:p>
            <a:pPr algn="r"/>
            <a:r>
              <a:rPr lang="he-IL" sz="4000" dirty="0" smtClean="0">
                <a:solidFill>
                  <a:srgbClr val="002060"/>
                </a:solidFill>
              </a:rPr>
              <a:t>חזרה על שיעורים קודמים: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00151"/>
            <a:ext cx="9144000" cy="3459163"/>
          </a:xfr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2400" b="1" dirty="0" smtClean="0"/>
              <a:t>המניע היחיד של האדם:  </a:t>
            </a:r>
            <a:r>
              <a:rPr lang="he-IL" sz="2400" b="1" dirty="0" smtClean="0">
                <a:solidFill>
                  <a:srgbClr val="002060"/>
                </a:solidFill>
              </a:rPr>
              <a:t>רצון לתענוג והימנעות מסבל</a:t>
            </a:r>
          </a:p>
          <a:p>
            <a:pPr>
              <a:defRPr/>
            </a:pPr>
            <a:endParaRPr lang="he-IL" sz="9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e-IL" sz="2400" b="1" dirty="0" smtClean="0"/>
              <a:t>תנאי הרצון לקבל תענוג: </a:t>
            </a:r>
            <a:r>
              <a:rPr lang="he-IL" sz="2400" b="1" dirty="0" smtClean="0">
                <a:solidFill>
                  <a:srgbClr val="002060"/>
                </a:solidFill>
              </a:rPr>
              <a:t>ידיעת התענוג, תחושת חסרון</a:t>
            </a:r>
          </a:p>
          <a:p>
            <a:pPr>
              <a:defRPr/>
            </a:pPr>
            <a:endParaRPr lang="he-IL" sz="9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e-IL" sz="2400" b="1" dirty="0" smtClean="0"/>
              <a:t>ארבע דרגות לרצון: </a:t>
            </a:r>
            <a:r>
              <a:rPr lang="he-IL" sz="2400" b="1" u="sng" dirty="0" smtClean="0">
                <a:solidFill>
                  <a:srgbClr val="FF0000"/>
                </a:solidFill>
              </a:rPr>
              <a:t>דומם-</a:t>
            </a:r>
            <a:r>
              <a:rPr lang="he-IL" sz="2400" b="1" dirty="0" smtClean="0">
                <a:solidFill>
                  <a:srgbClr val="002060"/>
                </a:solidFill>
              </a:rPr>
              <a:t>תענוגות גוף, </a:t>
            </a:r>
            <a:r>
              <a:rPr lang="he-IL" sz="2400" b="1" u="sng" dirty="0" smtClean="0">
                <a:solidFill>
                  <a:srgbClr val="FF0000"/>
                </a:solidFill>
              </a:rPr>
              <a:t>צומח</a:t>
            </a:r>
            <a:r>
              <a:rPr lang="he-IL" sz="2400" b="1" dirty="0" smtClean="0">
                <a:solidFill>
                  <a:srgbClr val="002060"/>
                </a:solidFill>
              </a:rPr>
              <a:t> – תענוג מקנין, </a:t>
            </a:r>
          </a:p>
          <a:p>
            <a:pPr>
              <a:buNone/>
              <a:defRPr/>
            </a:pPr>
            <a:r>
              <a:rPr lang="he-IL" sz="2400" b="1" dirty="0" smtClean="0">
                <a:solidFill>
                  <a:srgbClr val="002060"/>
                </a:solidFill>
              </a:rPr>
              <a:t>	</a:t>
            </a:r>
            <a:r>
              <a:rPr lang="he-IL" sz="2400" b="1" u="sng" dirty="0" smtClean="0">
                <a:solidFill>
                  <a:srgbClr val="FF0000"/>
                </a:solidFill>
              </a:rPr>
              <a:t>חי</a:t>
            </a:r>
            <a:r>
              <a:rPr lang="he-IL" sz="2400" b="1" dirty="0" smtClean="0">
                <a:solidFill>
                  <a:srgbClr val="002060"/>
                </a:solidFill>
              </a:rPr>
              <a:t> – תענוג מצרכים חברתיים. </a:t>
            </a:r>
            <a:r>
              <a:rPr lang="he-IL" sz="2400" b="1" u="sng" dirty="0" smtClean="0">
                <a:solidFill>
                  <a:srgbClr val="FF0000"/>
                </a:solidFill>
              </a:rPr>
              <a:t>מדבר</a:t>
            </a:r>
            <a:r>
              <a:rPr lang="he-IL" sz="2400" b="1" dirty="0" smtClean="0">
                <a:solidFill>
                  <a:srgbClr val="002060"/>
                </a:solidFill>
              </a:rPr>
              <a:t> – תענוג תודעתי נפשי</a:t>
            </a:r>
          </a:p>
          <a:p>
            <a:pPr>
              <a:buNone/>
              <a:defRPr/>
            </a:pPr>
            <a:endParaRPr lang="he-IL" sz="9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e-IL" sz="2400" b="1" dirty="0" smtClean="0"/>
              <a:t>טיב התענוג:</a:t>
            </a:r>
            <a:r>
              <a:rPr lang="he-IL" sz="2400" b="1" dirty="0" smtClean="0">
                <a:solidFill>
                  <a:srgbClr val="002060"/>
                </a:solidFill>
              </a:rPr>
              <a:t> מדרגת הרצון וגודלה קובעת את מדרגת וגודל התענוג</a:t>
            </a:r>
          </a:p>
          <a:p>
            <a:pPr>
              <a:defRPr/>
            </a:pPr>
            <a:endParaRPr lang="he-IL" sz="9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e-IL" sz="2400" b="1" dirty="0" smtClean="0"/>
              <a:t>מעשה וכוונה: </a:t>
            </a:r>
            <a:r>
              <a:rPr lang="he-IL" sz="2400" b="1" dirty="0" smtClean="0">
                <a:solidFill>
                  <a:srgbClr val="002060"/>
                </a:solidFill>
              </a:rPr>
              <a:t>אותו מעשה -כוונה שונה. הכוונה היא שקובעת.</a:t>
            </a:r>
          </a:p>
          <a:p>
            <a:pPr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he-IL" sz="2400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8181"/>
            <a:ext cx="8229600" cy="443409"/>
          </a:xfrm>
        </p:spPr>
        <p:txBody>
          <a:bodyPr/>
          <a:lstStyle/>
          <a:p>
            <a:r>
              <a:rPr lang="he-IL" sz="3600" b="1" dirty="0" smtClean="0">
                <a:solidFill>
                  <a:srgbClr val="002060"/>
                </a:solidFill>
              </a:rPr>
              <a:t>סיכום שיעור: החשבון שמבצע הרצון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75606"/>
            <a:ext cx="9144000" cy="3384376"/>
          </a:xfr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e-IL" sz="2400" b="1" dirty="0" smtClean="0"/>
              <a:t>השגת תענוג (מטרה) כרוכה במחיר.</a:t>
            </a:r>
            <a:endParaRPr lang="en-US" sz="2400" dirty="0" smtClean="0"/>
          </a:p>
          <a:p>
            <a:r>
              <a:rPr lang="he-IL" sz="2400" b="1" u="sng" dirty="0" smtClean="0">
                <a:solidFill>
                  <a:srgbClr val="002060"/>
                </a:solidFill>
              </a:rPr>
              <a:t>חוק א:</a:t>
            </a:r>
            <a:r>
              <a:rPr lang="he-IL" sz="2400" b="1" dirty="0" smtClean="0"/>
              <a:t> החלטה לעשות - התענוג (הידוע/צפוי/משוער) גבוה מהמחיר.</a:t>
            </a:r>
            <a:endParaRPr lang="en-US" sz="2400" dirty="0" smtClean="0"/>
          </a:p>
          <a:p>
            <a:r>
              <a:rPr lang="he-IL" sz="2400" b="1" u="sng" dirty="0" smtClean="0">
                <a:solidFill>
                  <a:srgbClr val="002060"/>
                </a:solidFill>
              </a:rPr>
              <a:t>חוק ב:</a:t>
            </a:r>
            <a:r>
              <a:rPr lang="he-IL" sz="2400" b="1" dirty="0" smtClean="0">
                <a:solidFill>
                  <a:srgbClr val="002060"/>
                </a:solidFill>
              </a:rPr>
              <a:t> </a:t>
            </a:r>
            <a:r>
              <a:rPr lang="he-IL" sz="2400" b="1" dirty="0" smtClean="0"/>
              <a:t>כגודל ההשקעה גודל התענוג</a:t>
            </a:r>
            <a:endParaRPr lang="en-US" sz="2400" dirty="0" smtClean="0"/>
          </a:p>
          <a:p>
            <a:r>
              <a:rPr lang="he-IL" sz="2400" b="1" u="sng" dirty="0" smtClean="0">
                <a:solidFill>
                  <a:srgbClr val="002060"/>
                </a:solidFill>
              </a:rPr>
              <a:t>חוק ג:</a:t>
            </a:r>
            <a:r>
              <a:rPr lang="he-IL" sz="2400" b="1" dirty="0" smtClean="0"/>
              <a:t> תחושת המציאות (מיידית), חזקה  מהדמיון (עתידי)</a:t>
            </a:r>
            <a:r>
              <a:rPr lang="he-IL" sz="1600" b="1" dirty="0" smtClean="0"/>
              <a:t>.(גורם לטעויות)</a:t>
            </a:r>
          </a:p>
          <a:p>
            <a:r>
              <a:rPr lang="he-IL" sz="2400" b="1" dirty="0" smtClean="0"/>
              <a:t>עבירה באה מטעות בחשבון (חוסר ידע או שיקול דעת) והערכה לא נכונה של התענוג הצפוי מול הסבל הצפוי.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מציין מיקום של כותרת תחתונה 4"/>
          <p:cNvSpPr txBox="1">
            <a:spLocks noGrp="1"/>
          </p:cNvSpPr>
          <p:nvPr/>
        </p:nvSpPr>
        <p:spPr bwMode="auto">
          <a:xfrm>
            <a:off x="6443663" y="4624389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400" b="1">
                <a:solidFill>
                  <a:srgbClr val="2A2A82"/>
                </a:solidFill>
              </a:rPr>
              <a:t>אור פנימי</a:t>
            </a:r>
          </a:p>
          <a:p>
            <a:pPr algn="ctr"/>
            <a:r>
              <a:rPr lang="he-IL" sz="1400" b="1">
                <a:solidFill>
                  <a:srgbClr val="2A2A82"/>
                </a:solidFill>
              </a:rPr>
              <a:t>תשע"ב</a:t>
            </a:r>
            <a:endParaRPr lang="fr-FR" sz="1400" b="1">
              <a:solidFill>
                <a:srgbClr val="2A2A82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788989"/>
            <a:ext cx="7772400" cy="1103312"/>
          </a:xfrm>
        </p:spPr>
        <p:txBody>
          <a:bodyPr/>
          <a:lstStyle/>
          <a:p>
            <a:pPr eaLnBrk="1" hangingPunct="1"/>
            <a:r>
              <a:rPr lang="he-IL" b="1" smtClean="0">
                <a:solidFill>
                  <a:srgbClr val="002060"/>
                </a:solidFill>
              </a:rPr>
              <a:t>הדרך אל הטוב</a:t>
            </a:r>
            <a:br>
              <a:rPr lang="he-IL" b="1" smtClean="0">
                <a:solidFill>
                  <a:srgbClr val="002060"/>
                </a:solidFill>
              </a:rPr>
            </a:br>
            <a:r>
              <a:rPr lang="he-IL" sz="3600" b="1" smtClean="0">
                <a:solidFill>
                  <a:srgbClr val="002060"/>
                </a:solidFill>
              </a:rPr>
              <a:t>חינוך לצמיחה רוחנית</a:t>
            </a:r>
            <a:endParaRPr lang="fr-FR" sz="3600" b="1" smtClean="0">
              <a:solidFill>
                <a:srgbClr val="00206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63713" y="1978026"/>
            <a:ext cx="5903912" cy="1025525"/>
          </a:xfrm>
        </p:spPr>
        <p:txBody>
          <a:bodyPr/>
          <a:lstStyle/>
          <a:p>
            <a:pPr marL="0" indent="0" algn="ctr" eaLnBrk="1" hangingPunct="1">
              <a:buFontTx/>
              <a:buChar char="-"/>
            </a:pPr>
            <a:r>
              <a:rPr lang="he-IL" b="1" dirty="0" smtClean="0">
                <a:solidFill>
                  <a:srgbClr val="FF0000"/>
                </a:solidFill>
              </a:rPr>
              <a:t>המימד הראשון – אני</a:t>
            </a:r>
          </a:p>
          <a:p>
            <a:pPr marL="0" indent="0" algn="ctr" eaLnBrk="1" hangingPunct="1">
              <a:buFontTx/>
              <a:buChar char="-"/>
            </a:pPr>
            <a:r>
              <a:rPr lang="he-IL" sz="2800" b="1" dirty="0" smtClean="0">
                <a:solidFill>
                  <a:srgbClr val="FF0000"/>
                </a:solidFill>
              </a:rPr>
              <a:t> חלק ד – רגשות הרצון הטבעי</a:t>
            </a:r>
            <a:endParaRPr lang="fr-FR" sz="2800" b="1" dirty="0" smtClean="0">
              <a:solidFill>
                <a:srgbClr val="FF0000"/>
              </a:solidFill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076576"/>
            <a:ext cx="2374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5566"/>
            <a:ext cx="9144000" cy="72008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he-IL" sz="3200" b="1" dirty="0" smtClean="0">
                <a:solidFill>
                  <a:srgbClr val="002060"/>
                </a:solidFill>
              </a:rPr>
              <a:t>מטרת השיעור – רגשות הרצון הטבעי</a:t>
            </a:r>
            <a:endParaRPr lang="fr-FR" sz="32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779662"/>
            <a:ext cx="69482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 להבין כיצד פועל מנגנון הרגשות באדם.</a:t>
            </a:r>
          </a:p>
          <a:p>
            <a:endParaRPr lang="he-IL" sz="1600" b="1" dirty="0" smtClean="0"/>
          </a:p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 </a:t>
            </a:r>
            <a:r>
              <a:rPr lang="he-IL" sz="2700" b="1" dirty="0" smtClean="0"/>
              <a:t>להבין את הקשר בין הרצונות, המחשבה והרגש.</a:t>
            </a:r>
          </a:p>
          <a:p>
            <a:endParaRPr lang="he-IL" sz="1600" b="1" dirty="0" smtClean="0"/>
          </a:p>
          <a:p>
            <a:pPr>
              <a:buFont typeface="Arial" pitchFamily="34" charset="0"/>
              <a:buChar char="•"/>
            </a:pPr>
            <a:r>
              <a:rPr lang="he-IL" sz="2800" b="1" dirty="0" smtClean="0"/>
              <a:t> להגביר את יכולת השליטה וניהול של רגשות.            (ישפר את טיב ההחלטות ויעלה רמת אושר)</a:t>
            </a:r>
            <a:endParaRPr lang="he-IL" sz="2800" b="1" dirty="0"/>
          </a:p>
        </p:txBody>
      </p:sp>
      <p:pic>
        <p:nvPicPr>
          <p:cNvPr id="113670" name="Picture 6" descr="http://hagut.net/wp-content/uploads/2012/10/בגרות-רגשי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7654"/>
            <a:ext cx="233975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הוסף לסל את גברת שכל / רוג'ר הרגריב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91630"/>
            <a:ext cx="1944216" cy="2088232"/>
          </a:xfrm>
          <a:prstGeom prst="rect">
            <a:avLst/>
          </a:prstGeom>
          <a:noFill/>
        </p:spPr>
      </p:pic>
      <p:pic>
        <p:nvPicPr>
          <p:cNvPr id="120836" name="Picture 4" descr="https://encrypted-tbn2.gstatic.com/images?q=tbn:ANd9GcTXan5nmv0GJ27ECuboNqHM2N5gdi-xJG0OchrIauYcoOdbRXBEiAz2p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91630"/>
            <a:ext cx="1800200" cy="201622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699792" y="1419622"/>
            <a:ext cx="3672408" cy="2138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</a:rPr>
              <a:t>מה המקור של הרגשות ושל השכל באדם?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915566"/>
            <a:ext cx="88924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</a:rPr>
              <a:t>חישבו על פעולה שעשיתם </a:t>
            </a:r>
          </a:p>
          <a:p>
            <a:pPr algn="ctr"/>
            <a:r>
              <a:rPr lang="he-IL" sz="3600" b="1" dirty="0" smtClean="0">
                <a:solidFill>
                  <a:srgbClr val="FF0000"/>
                </a:solidFill>
              </a:rPr>
              <a:t>ואתם מצטערים עליה?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9782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מה היתה הפעולה?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91830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האם היתה מחושבת או אינסטינקטיבית?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23878"/>
            <a:ext cx="914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2060"/>
                </a:solidFill>
              </a:rPr>
              <a:t>מה היתה התחושה לאחר מעשה?</a:t>
            </a:r>
            <a:endParaRPr lang="he-I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data:image/jpeg;base64,/9j/4AAQSkZJRgABAQAAAQABAAD/2wCEAAkGBxQTEhUUExQVFRUXFxgYGBgYGBccGBgfGBcYFxgYFxgcHCggHBwlHBcXIjEiJSkrLi4uFx8zODMsNygtLisBCgoKDg0OGxAQGywkICQsLCwsLCwsLCwsLCwsLCwsLCwsLCwsLCwsLCwsLCwsLCwsLCwsLCwsLCwsLCwsLCwsLP/AABEIAMMBAwMBIgACEQEDEQH/xAAcAAABBAMBAAAAAAAAAAAAAAADAgQFBgABBwj/xAA8EAABAgQFAgQEBAUEAgMBAAABAhEAAyExBBIiQVEFYQYycYETkaGxB0JS8BQjYsHRcoKS4bLxFTPCQ//EABoBAQEBAQEBAQAAAAAAAAAAAAMCBAEABQb/xAAtEQADAAICAQMDAgUFAAAAAAAAAQIDERIhMQRBURMiYYGRMnGxwdEUI0JSYv/aAAwDAQACEQMRAD8AuQImF/M7hwfikCaHSX8gAWnuKQTzGup6kE/EICxkWMo0gBQHO8JKX0hquAFHMRn1yzkQwACgRX9N4L5qKsfyqIoJgyn+WjhY35NY/Hyj7jYrM7ZtRFSCc50/y1gS00DpIPvaCVDAmqbAkGsviWjlBNH4pGgf1WNSCQnb4czQl1G4Nf1CsFDpFaNtRAJRpLJDqLprvYQ8oJsxiNILAOEgkAONaGQmtnFWt3ggGw0pNACQgaw6dIqTmptcxiUlIpTYWQDkGZN3UXTT2MLQn9NjQEMkVGdGouTVxTk0jRMhtmJP+0Egm0saxlV/UdVdriFopWwoTZIpoW5NTz7CsbQNxQHcMKLH6lcK45FIXLG/oSzbjIp1qpQh6NaFlBtmkpao2atBVFKrVU6f71haU8dg4auXUl1q5BPNzG0De5DH9RdOkuosBT03hSU+5H+46aitAHSfrCpEtmkB7b2Iqa6knMaXfnaFCpfn/cQFd7ABQ72jYS9Lnayj+pJaw3+kKZ6c8sb1FBSihvxCJEbEivex/Uf0qtQbc7xg71I7udNDQUqD9YIA9+1C29DpHf7xsd/WrC1DpFbV9xFJHNiCnZ7UFR+UuGSKW+wjCna2wBIAu6dI+W1owTAAe3oBpPAqafaK/I8aYUzJkvMUGVRTjKAxJHc8e8d4tnNlgI2sDsSANXYV833MZ60BqbJFdKqXvX3hUtQUHSaGxDAaqit7/eETZyU3IS7nYUNDqPB4a4j2me2ZattzZILHKXJqaV9hCSGdv7B8po6jU6f7wuWsHULchv8ASrUf+vLG233HudJaqjSo/vHGjuwRTx3Dhv8AUnUr3G94SUvUbvUVooONRpRT27QZSbtW/c0qmpoKE/OEqS/e7fmNdSTwKv8ASsQ0d2BNS971DKbMMqtRoGUNuLQg1L3Ir+s00L/pFG+tIOtL++x1UUGsKBlDd7GEKrf1YsdsqtKfa73MQ0y0wCv+RS++cuinlDAEoPa8DmDZ3IcAEgsQM6GQlgKPdrCHBpfarFvy6VMhNapL+4hCkZaWagchIdFUslNS6X/42gWi0wEwPptsATbMMyP5af6g1WtA1l6GiVMWUQkNMGU6E1LKG/6rwdaGoKCoAcIFsyKeY7j50hCk8OEq9EBpgpU6iQrhvNA0mXLG5Uw1OBRRBIlg0+HM0h1HY15FYGVFA3DMTaWkmXpN3UoFP/jByKZrAsSQyRqGRbrVU6mNG2gYpq4YkhhVOhbzF9mNAPLAUmKmNwkpDJcNQEMgEo1IdanUXSWo+8DSndDgF0hQYOCPiSz8VdTVxQHzQbKRUVKdxUky7OtdKoN25rCDLc6dRsCNZp/MlHOrSLkWNxWM9IVMb/wc1euWZeRVRWaq9TUFjV4yFKVPvLYpNR/P5q1EkUJb2jUc+75GTr5Q7yNpGkVCQSED9crQjVyNrGC5dvKlRtRAaYHFBrov08xhKUZaJpQgFggHLrl6i6zQkUf80FQi5TYuAQAmixnQ61aiynFP1WjRKMjYpNnOlJqbIGoZFVOo6q7bQRDgPZqkgBIOUZFupWo0Y/7bxpAeo3NwBQLDHWs7LD07Ugksbs5FSQAdsixnUQBsaNYxomQmzaENUXG4AqUcrXyks/rWCJR+mtGBDE0GZGtdNzzeMSN/MR6KLo0mpZIdJHFzCwn3It+YukZk/wBIJD/MQ8yG2bSHtvuGUQFDMkuaUUDztC0hz8v6mzDKf6Qyh9IzK9PlvcZk0FBUG/F4Iz052LWUP0ilFDfvWHmQ2zSdnqaXYn9KqCg/7MKSLbkNwappRKaVB+1I2O/YsWF9KtKe/wB4WkEfTgWodIqaV+UKpJbEhO3FnbaqdKe32hTbWG1heqaCt/SEzZglpKjQJHDDT6OTT7Rwzxx4omT1n4eLmy5YfKEoWlNHbMtNxwS5hJjZDrR1PxF134SdJ0GmZLEDN+pI1Cu7b3gHQfF0udMEpagldGNAldK1+v0jzerrs8HVNWrk5lF/V7+8HwvW15kqJOZJzA70+8N9Ijmz0X1Xq5kGa4OnWUhnIAZd6nb2MeevE3VVKxU9aXTnoQ9mpfmgi5r8ZJnyM6y0xEsoO+YKQpNztmKfkI5fiJ5WoqNySfneKidHKezrH4b+OzIliXMzKBJJNHFmYnYMPnE31fxEmdjpcjPQfDFCDmUXmLJOyQSnt5u0cOw+JUl2JAIYtv2jQxBCgtJIUN9xHuHZzbPQ6PxDkSVfCUQclCq5qpQLc2TbmL5g5/xEJWxDh2IdXBcWBYinePI+ExuWaiYS5CgSTX77tHbMJ+NWGJXnlTWDBAZNdLF2O5eDrH8FTXydRUPcj0NU9hSo9NoSpO3qzt/qTpHy9oonSfxI/iJiES5BZTXIAAFFGl6EUi+vSlqtYAtUWqQ32gqhotVsGtO2xehYeYONI7894Qoc0BqRRI1BjQVu1+YMUcUFQLJvqHe9Pcwkp9geAB5hya+b7iDclpgDSppubJFNKv6jd/YQMgp7N6JByUqS6i6fW0Hbe25IAG2VWpVbsdrQghqtUXYC6dJdSuR9jA1JaYAoby+gIYOwzI1qqaFqPcwPK/l3oCGsoZk61f1PbmDqTwHI3bMXSHGpVA6T9bwNaHLCpsD5zbOgudIq/wBKwVyImAAeo33GpgsMdaqBlh6cWgTPVnsT+c2+HMGYsgbGnBpDhac3d+dZAWHFPKGWO9oErV5quxIOosoZFjInTQtd7mM1SKmNyP8AcpLcLLy6GlEJJQe14EtFWfMpNA+sujWhkJZIJSTdtocqo2arMSDUnLoWBLRSoILEm/aAzElLAvRmBYOZdaS0VLoJoTsKQFyLLBKxU5ByoCim41yE0NQMpDhnb2jIInGKl6EyZigLFMuUAxqGBWDQFvaMilievBen8IMlDO1SHqA5Jl6kvMXyks7bmsFEtyWrcAgZjYTEHOqgq43uIQEV/UpL7Zy8vZ6JSShXa8GKHLeYhwPzl060HKGSmhN+0LMmdsUEhR5d9s5AWHFTpDLB5sIKkZr13IOs1GRQYaRqbkXhJQ9PUAHU2YZknImgZQIrxeCs9CL7HhYY6E/1c8msPMhNm0jmrVIOo6RlVpTQOCPnaCJS1Nxy35eEJ5SftGgP1epFtsq9ArwavcQRIy3p7ZXy0NA5NPsIeZDbMCWp7AFgKakskfL2ggTtYH0AqHFBW9PcxpKGtTYflGmo7mlPaCJTxT2a4cVNe3vDKQ2zEj2BbhNwx73+8KSGv2Jow4NTXv7RtCd+d2a/c94Ukb+m3san90hUiWyK8QYuVKkqM1JUlg6RR22JNSCPtHC/EvijBrVl/hJaUWHwVjNe62AD9qx0b8SfDn8QSudPm/BSkH4SHYkUJUWr/wC2jhPW+nyZZIlrV2Cga8d/nDwg6Y36l8In+XmY2cAexA+8R+baFFyABUxaug+AcRPZSh8JJ3UNX/H/ADFOlK2z0y68FWRNIBA3ABgeWO09N/DTDJAz5ph7lh8hE3J8EYQWkS/k8A/Vwh16Wmee0pvGyg/SPQq/A+EN5KPlEbjvw5wqrJKP9J/tHF6uDr9LXszhJhQ2EdG61+F8xIJkLC/6VBj87RQsbgJkheSahSFDYj6g7iHjJN+ALip8l58ET5i5qUpVlBylZAGlKf0k0FCXO8d0wniCQT8OWrOpNCJdUhrAzDQltu0eWJPUlpTkBIBuxv8Aunyi1eFupTpkxCELypKhW6u7P945U7JT0elBUOPt/uGo/wDd40U/3qBzXzHvx2gHS8KUSwCorU1VF1KNARUlhSHKkv8AXZ71Ha4jO5FTBM9f7OahjU0FR9IQRyHbtmNBlUOBRvrBVpfv2NfMOBShHfeELD3D7sa7ZVaR7c3gmi0wCh7kf7i6OwYAlJ+sDWNtxQPWwzpIQmln4sIOul9tucoYslPIL/KBqS1LNYWGmoZKamn2tA0i0wC0vp5oAWpmGZOhPCg1eDA1jY0BahpRYY6E1LK5/UawdSGDCgNBZIqM6KDUeNt4E3+0HtkDTA4qdROb0vAXIssAaeagOVSrIBpkmaQ6jsa9qwAgoDmjMTaWkmXRXKlAp/8AGHIP5vKCQVEAIGrSvUqpqH22gIDamZmKiA1U6FvMXfSxsPLeM1SLLEIxqZYyGWVZaAiStQI/LqetGrGRsYuSnTMS6hQnLMU4FjmatGjIScc6X2l6/wDLDW81SKsanRpUyEUqku3cUg2VqcOA/KNSWQjlL/IUhFvN6lxkBbQtkp1GlavtBQMvZn2yglHzUXT6+WKlAtiwimUUFQl9IsFoZKa8jaxgqU9mBP8ApGsPbzPm9LwgJa1LgUygtqRWqjSlO8FQnigNAQG8wzDUa345tGiEE2KQN7A1NMo1Blf1XrtcQRAavoSwYU0qqamn2vCZY353A/UK6ldw9O1IIgb+jsH2yq1H2+UaJQbNoS3/AK/Tyo9j94IlPH29xU/usaSPcj3qKGpoHB+8KA/dzSo7W+8MkGxQD/t71uaX9Y33P+b3+v2jbfu/cUtFX/EjrJwuCWpJUFqZIZObzXfYe8IkS2co/F/xgufOMjDzCqSiiyEtrFCnNuB25MczwuEXNWmXLSVKUWAF/fj1g2NxBLhzcluSakmOi/hn0L4cv46xrmeXkJ/7ismRY52ciHbJXwX4IRIAXMAXN+ieyf8AMXuThwNoaYSkSaRHy3dW9s+ljlStISlMLAjTRmaK4lmymNhMaSp4WI65OPoGtI4iB8QdAk4lBRNQDwdx3SdjFiIaAzkPAvlL2iKSpHnTxd4XmYKYx1S1eRfPY8GIvp+JyG9XFePeO+eLOjJxMhctW9juk7ER5/xuGVKWpCgykljH1PT5vqT35Pn5Y4vo7p+HHiJS1pBmlYYBWdTsQPyuAVfT6R1VQ/f1FB+6R5k/D/r03DzgZaEKdg6ywH0tHpbBTs8tKqVG1qVoxLj32iqRyWLUnbnnuHFB35gahzY328wY0Fb88wZSf+tr1Hf9mEKHsD2bzDk1v6XgWhEwJpU+pplFAyu5pX5QMhuzdso0dzqOn7QYje25YNtlVqNe+1oGQ1eLsP00OpXZvkYCpLTAFDW9AQMthnRqVU0pTvAsr23o4GyhmSc6v6uORByjirbgEnTVLqVSqS3veBFLmldgQCs1GdBc6RvztAVP4FTAgAl+WcgOwXRWtVKKD04FIAKsWchiaFZH5JgzFkja3BpDhQCjy7crYLHHlACh3tAVB2zVdiQXUWVoWMidIq3O8ZqQqZpGIkgNMWyxQvML0oCWpUMfeMgktEogfEmFKxQh5YtR2FnZ/eMhZS0vJe1+TaKVIyi5IGQV0L1HUdjttBUBqszVJAaqNKnWqp0t8rwhNTmpWpIBLZxlXrVSig9OBSCou5qRUsCogjQsZiwFG4sY8l/UFi0J4DkOHAP5apdauUlvnWCoD2r3AJNs6TmNOebiBuzm5S70Ki6O9ACUn6wuScwdqcmti4paNEIJhUh/2VUUOTQMR3tC84uW93UahiGsNvrDObikjvDad1HiHS0eWKqJiXMB7ngubULC1vvBQP36dh2/tFYl9QCjQxO9NxoWGNFBvQtvyafaLit9HMuGoWx6Bt++RQfukQXjoyhgpvxv/rawFzsBxXekTyQ37a1o4v8Ajx4qWCnBSlAJICprCp3Sl79z7Q6RmZzPBYVGIxDJTlQ9r0ermOuYPGy5SQC1B8o5j4Kl632AjovS+mBYMxYe9DGX1D3WjR6dDtPiaWFMym5aJnBdalroFNEcr+HKfhrSGhEjo0r/APit22JeB0jXtljRMG5hSg9REKJwlkBTiJjBz89U2jvIX22haaXgeIxqUBzX0hOL4huUg0+8e5bONdbIvF+IJq1ZZaL23PygZTjcuZduAz+8SJ6nIklnD8wrDdalzWZV6t/mONBNEdL6gpQaYGU3zjm34i4AfFEwAVGr1G8dW6zhAU5k3Ff+o5/49wuaUFbWMVifG0Z809Fd8G4OYqcj4Swkv+Yhq0Lx6Z6dKKZSQQAQkO1iQLv3EeUOjdQmSJoUlnBFw4IPMesOlrJkyyQxKEk3NWD1PaN9IySGI4+f1Go/usN585Ka82YVqHoo9/7QrF4lKA5PpuaVF+0VrE9Qd1Euft2HaM1vXRrw4XZOic5sN+5qGLE2q3yjajuQ9v6jbKW2FP7xU8J1tKioPVJb/ESknqb7waSY1empeCUVt+YiouounsGAJST84HMTtcigBdTEa0aQwFHvwI3hp4WG35gPxGXkejApu2jZhU0+0HcdBpNPRkxIOnmgBemcZk6E0ooNXg1gK2NFUBYlJ00maS8tNSyueTWHCktQUBoH0CupFBqNabbwA2ppSr/YGmCn9RIV6XjJSEk2jpiVgKVQm4+Em4oTUE1Z77xqEJ6OJoz/AMsZrvKUS9jUkG4MbhJXSL5r/u/2DBlHYu/KyAuhr5Qyx3tBBU1ruRVRtkWGGkbc70gamJIO7sCSWCw6dCKBlDfg1grvexqQTsoZVDInu1+TWOSuwqB486Qk3JAvYpoaCgdP3hcxZShhAJqSZm9AHDNWxLd2BheIoKxthfaeS8IrHWeorlsyVLzWCQSe9BUw2w0nEz0uE5P9bg99N4nsMg5sySRcfO8PpYCRWPJbNVZNdIqcjpmIkKKQn4qQaLDAl61SS4MP5PUJkoutKk92P3izfGRzGlqQY45+GR9emtUiWwUwqlpUQxKQSK8bv2jzv+N2F+HjiXczNb1+VfSO7SscpJvmHf8AtHD/AMcCV49JI0fDGXuHNT61jVjpM+ZkhyR/gHDEpUo+gi647EqRKyoobWiL8GYTLh00vWJ/GSASCz0EY8lbts1YlpEcjB4eTI+PiiqYtRogFg/EO+jDDYjMJQXImgZgColKh71BtBpuFlzBlmS8wuATT7wXBdMlSqypKUf6RzesMskcda7KeK3W0+gKc8xKgrzIId7+/PqImenTcoZ6QxxGKRKBMxQSNnhzgsUkpBYFPL394z+TbEbHxOZQJekRuMlqJCX8xLkWA7/4h7jMWiWjMpkjkkN6wiVPlzkhSFhQO4tE64vo40RvWOvYfBZZaJctSinMpcwhqvvyYCj4GLlGdLSJM9BY5TQm49QREpNwN3QhfqAfvA5GHAoJSU+jD6RprLLjWuzH9ClW9g+mT1Klsq8RXiPA55MxLbEj1EWOThwC9oFj5DhXeMnLvZ6+zz/hw8xI3C2+seu8GGloHCR3sAPtHlXqGEyYwAbzUhu+cCPSuJxR0y38qRmru1jH0qvUpmOIdVpDLxFKmqmj4ZSUkNfyt6c39oiV+HZihWa3okn7mJ0YoCEr6mkcRlaTe2fRh5JnjJCI8KykpFVZwSSsFit28wZmDUiKX0rEy1FSZiCgEODRbGlBYs8W3/5BKrNGpsoKFo60tdFTVLyB6XT235h3i15SlY/KX9t4Z4RWVWUsK0iQxEkZbx1LcsjI1y2KytamwZ0u2pGpVTQtR7mAtuLGgIBFF6k/zFcKe3IpGYVToBFVANYkuiodSqBw497xtQc0rsCHWf1oLq0ir87VjBaJQA9NVM1pKGVWqpxrvUKAu+0ZBPgzVakHSaj+coeoZKSKFxSMhZb0u1+xW38oKRsKAuA5yjUMyNKdVw2xvBh8gX/oDLDH+okK9PNAQGtQFwCNINM8vUXUdxTk0jc+cEpKg7F2KX/OHGtVaKe3IpET5DYPC1UpVHJqztSm/pAMUsrLB8o+sFwydLfs+sGMphGqW2ilpPsayzlER/Usa1Ae57AQ5xU3KCTsCYj/AAvhf4qauYofy0EABnzEVY9v8iO/gVtQuTI/p+LnTEmYJc0pB2QW/wC/aCy+uCxCg3IPvHRU8fS9w4pa4+kKUgKoQC4qDwQxDQixfkD/AFj90ULBdZEzymnPMVD8VJIXh5Sm1S5rE/0qSSB6BQ+sWTr/AECZhF5pSVLkGoYOqX2IG3BiJ6zi0TsJPBGZpZJYOzVB7ViE3Fdi5eGTHtGvDcv+TL/0g/OJpMsO+8Q3hyYP4eVzkT9hE3KXAvyTgW0P8NhwNoLMQwKjsI3hlUhHVJuhopLo0++jmv4myJkzDImIcpCjnbvYmGH4Z4mdlmyl5vhsCgl2CquBFskrKcyR5VGxtEng5YDHK4G1A0Kq+zjo48f+4r2UX8SpM9cuSlIUUDNnZ70Zx84kvw5RNk4d5oIBLpB4i3TVBTsKfeGxU6kg1AMcdPjxOKUsjv5LJIZYBHEKmSob9NXldP77Q/UqIaTRNNpjLLDbFikOpi2MNMYqhjOw8q62ctn9MMzqaEjaYJh7BGs/UNHS8RjSASTqJJPvWK507py/4xU0ZAkoKQVEirilqe8WFPhTFTlD4hRKl0c5nU3YCn1jVt0kiPT8ITqht0xeIxBmfDQCENqKgAX2ruIkpPhzFq85lIDG5JPpYfOsW/pvT5eHliXLGVKb9zZRKjcmDk/T+3JPb+8KsaXkmvV239vg5yenT8MVGaxSVOhSSSk0dqgEUibwmKzJBEWHG4VM1CkKqCCOTQOkuaA1+sULocxaJkyQupQfatvmC/vBNaY2LL9RaZYlSAr1hxhlHLlVfnmMwiOYNNltHiaa3obYQtmG4OYDUTSulPlFCd4IsbXagqVFxrQciWSN7tYQ2VMKFgmqXD3+wvchu8OZmlg9qAE5Q6NSWQmpdL7/AJRSMmTo5o1/OHkCstxqQm9WZqM7RqE/xE1GlCF5dsqUAMasxUDvxG4ud6XgvX8gqAz5amoBDl8utDrXSoLe94Y4jEhcxqEJcg5ip3qz9iTC8biAhLOCryjVmU6bKoAkaVcbjiGmGQ1aR7Gvc5K72SKJjQY4nkQykuYPLSTeNMo7Ur3BYvDJmJINHBHzh94cwiZGHlywQ4Dmt1eYlh7/ACEDVKpSGKgobVj29PZDnmtbLSDt/du4oPlCwfb6X7esVdU1aapJHpDnBdSmC9Rxv7GFV/INempLaZYQf3bse8c1/Ffqa5c2SgJeWUlShUOXZ+7d+Y6JhsQlYce/Ifn3in/ij074kmVMAcpXlPoof5SPnFZO4IwpLIlRS8JPoGttEth58QExAQzbvD7BzKiMSRqh66Lbh5lBEZ1TFO7GDyl6YicUvUSqgEUkMq20gcuWVH3iWk4ZQSziIzAiZNVll6EsdTRaML4UQqQCtaytqqdq9hCTNPwismXHj6pkXKw6tyP32gE3DlMTXU/CcoSwRMVLLpdebuOaViFxmHnSMyioLkpap8w59o9c0vJE5sd9Jh8PiCCk92MTgmOKRXZRChmTUGJLBzKQRFNp6FYhVYYdTmMPaHGJXWI6fqWlPcQTQdVtDPFImqlp+GrLdzuY6Z4ezfw0rNfIH5r3MUleHzBITV1AfM2i/FaZaACQwAHO2w9Y0+mWtsnP/BM+4Yn937GsNpuKQm6g47uaUPa0RePxhXRyE8f5iOEut6Qzs5j9Ptbpk9Mx6OSfmbWIFBEXMQgzVTEp1KABJauV2+haBrk1FaCHGFkbkwLe2Kscx2jRmEcQmYs7mHC0UhqUXimkzstMb4oukiCYLFunggJ/MEglHJYqLpen9PeBKpQw0GI+GtKhsasztuzjiM+SdoqiXTjzLGUBRAsUy1qDGoq9aERkaR1NKBlNW31qcbVy1LNGQS3rwc1+CvrxCpinJdqVADDYMKP6RI4ZPJ9oZ4OUALV27d4fyZJaNKR2eh7LAh3JkCGeFkEXg03FBMU96Dvb6RvHT8gcD1HPpEHO69Le8bxOIVMnIlpmABRL0FAA+5ix4Dp8uWjKEg1dVAok2U6lU/8ARg4TbJ5LH5KyOuyyWKhD2TiEmxieX0+UpJQZaCDQhgXbuwALGIDF+E1Jrhl7+RZfZ6KAp7/OG4sqc8vp9DsTSkuksYP1DFCfhZwIGZCXPtUEcWiqjHKQtUpYZaSxrSoBod7w+6O85c6SFMZklQB7uAPvHlXeisuOePJexRMbMClAcF4fYRNjDDFdNnSZpE2WpLUcg5T6KsREjhBUQaWvJL1voscgaIqfiTE/DluTcxbcQoBAEc5/EOStaZYQ/mNva/1i4nb0JLc7aIrr/i6ciSiTKWpBu6aKbub1irHxHjGb+KxDcfFmf5joHhP8PlYhImTiQkqAcvmNNni8YX8K+nAupCzqb/7FAU9I0zUytGHKm63vs8/T+pzlhlzpqhwpaiPkTFw8K+NJqZf8PNUqYh7KLuOATV/eOvYX8N+lBiMOFOfzLWf/ANRWOv8A4PyFqKsKsyqKISSVBxYDcCO1c0tBzylgfBnVxNK5YsCSB2Nv8Rb8KKkbxyjwh0bE4TGhM5BCSVDM7gsDUdrR0+VOZYrekZckcWblTpKmKxarvEfKYzUw7xt4aYOStc5pacygCWcCwreBa9kR1vssXSQn4oP5UJVM/wCIp94L/HGYcyj7cdhCk4BcrDT1zAErVLKQAXI+XJMVVePyIvtCacpJjY+NU2WPE49KREcnqa5iimRLKyKlmYepNIf9B8OCZKRNxOfMquRwlLF8j71DOO8WeRJQhICEhCeEgJFQxre/ptF8d9kVnldSiofDxe8ki91IApf80EwGNmFRTMGTKWKTd+54i2Zt/ckMLaVale3yiteMRLTKC1JdeZKAQ7uDUFW+n7QWSSFkdPTJyUsEOWPHENp1KxD9M6g6QAkpHeJhBziO4+0Vw4vfsMZswHaIvFStw/8AiJpeBasMVyWNI60xU010Q4xSxQLWG2Ci3tGQ5Xh6xkToniSkuW0SGGltvDdA3Mbm4kAQq6PU2+hxicSEiIDFYtSiwH0jeLxgO8IQkZSo5j9BB3Wz0riit4/GfDxEtQASUqBLNy1rWjqqVvW+7UUbZVBhQbfWON9QTnUpQ5i+4nxrh0p055hYUZk1Sygbcd7xyOg8kt6LWk81b0J00NBSx+sEHHH9qjSO32Ecm6h4+xRVlTkQCHDJ7NveIhfWpyzqmLP+4wn1Een0tUdN8V+HDOabJZM1NGLALDOBSxFgTEZ4U6dPE9Kly1S8tyqlwQw5elorHTetT5ZBRMULUJJBbYg7R1HoXUPjyUTGbNQgMADuxvcfWKhqn+T2RXijj5Qz8cSCvBTWukBf/E172jmnT5jlPrHZVoCgQryqDHhlUNTHFMRh1YafMkq/Iqh5D0Pyisq9wMT70WTHHy1iFxr5hlo0P14kKaGq5dXgOXZvxvTCSeprQkfzC4Ps8HT1g7rXetoZJkB7Q6lJAPlMIuxnSnwkHTjQGZSx7xv+P/rmcisFBeoTbtAigbho9RKyb+BstJUczk+v+YeTlhgeGMIUNoFNU1IHl2Hla0OsUXZuIkfAch502YbJTl/5X+QH1iHmTfsTF28JYL4WGSS7zDnNh5mADngAQmNbrZhyj/rGEM2UqWDlJF9tJB9TT7RVMP4UlyVfFxU0KSk6U+VDioKian0Ai6E7/P2oant9o5d4xxil4qYlRog5UjgMK+pd3hMml2VgVU+Kei6TPFOFBb4o3FAfUamh7heoyptZcxKucpBIzDk2Yj7RxXFKO0M5q1AOHeC+ozTXpF7M74S9fnuzjKoOaDb5WihfiViC8lD/AKidT1SydqW+8QvSuv4mSAM2dLeWZqFRXd4J1jqqsWpClpylAahobVAakRTbDnE5rskemnNLSrNtvT6xNdPxRFCYgPDOI8yKc1iUxMtSC+Wna0enoRfDLIJ2YVhrPltaIzCY+JJGIzQ29kz14A/D7xkEUBGRwQHMm92hhOBVQOfQGJ5U9CA5AHtEViOry3uTAumgE6bNYbpyUjMsV7kRE+IuqAJyJuaUgPVOvFiEhvdzFdcqOZRcmPLsRIJJ8pg8nDA1a8NVqpEv0rpGImAZEMgsMyzlTWzPU+wjvRc2p8kR1HBB0kbFobKkCL7h/BgUHmzVG1JYAAqx1K4biJrpvh3DyaplgqH5lajQsqqqD2AjqPP1MrwUPo/h6fPbIjKj9a6J9tz7R07o2AEiUiWkuw8zCpOp3NLvzcQZParNs509zQOk/WFg8V+p/Uk8Df6Q0JIyZctZPIVJf9vfva4ikfiX0nNLTik0UgBK93Sot8wr7mLoC/7dnqKClx9Ii/FkvPg8QGr8Ilt6VsO4i6fQK6ZybCYxw24pD+XMcRWQsg0vEjg8YP8AqM6Nc1ryTsuZtEjJpX6xCycWkmsPzjQE0IixeSaJQTKQ1xEwfSIj/wCW2eFK6kDHq0Ty0h4FUcwBU3mGkzHAAwzViXqflzB1oKqJ/pkv406XL/WWP+kVP0jp4A2t2qwNLmlxHNfAZfFAm+RTUFCzi/vHSFV/b37WoR9IXF42Bfk2T7/X+k1sP/cQXiDw3KxJKi6ZrNmTUnLsoWs3ETSi9/kamuk0FIQs8/XtRWlPYv7x2tM9Lae0cu6p4WxEkl0fESD5perZ6pFRSIZMsFQBoxqPSO0Kp7W2qmoZKanS/wArQzxmAlTKLloVcDMlI2zJtq5HsaQTNc+petM5ylIIhopeptmi7Y7wnJUD8MrlOQ36dQppUXvTa8VPqvQ50jUU5kN5w7e4NR8ojaE+qmhjh55lrzCLt0fqiZgvFGd4yRNMtTgkDtHWifKL7OwQJdJT6FxB5OEWLIf0UIreF8REBiX9YmOn+IwaFgOYnkE5fsSHw1/pMZDpOLBD0PvGRX6nt0UHqfV5qlEM7d6D23iImYg8n5xIzBlQSb3iMTgJ0wZkSlqS7FQBa9njzle4hqWty5gq1MIcYLomIXaUoDdS9KQxYuTxFq6H4dElXxFkTFhyyUulJSWUMxo7EVPeOVkmTwnw14dAHxJqSpZ8qWDJoFpJKqOR2N4tktj5avYgZiyhmTqNAAXs+0Nx/wAimlisugZklyyQSkn53hZDlr8UzkUzoLBkhiDfgVglbfkNocILnl22zEBQY1sGUO9oWkvcOaFmzG2RQ/SNvrSAg5qHfY6iyxTSKBlDfg1hQL0O7FjwoZFaE9+XuYWWG0HCvchu500LJFA6T9YUKU4oPUVGlNqP8hAUlmfsWNHbSpkJrUV3uIWmjCzdso08AOTp+0JLIaDDi2wBpeqdI9G23geMAMtYIYKSaFhRQO13fnmMTSgpsKZRTUndzx84Dj5gTJmKsnIqrZaFJIqakv8AeL2c0cQn4etIYzAQYn1y4bzsGDAo0pdEWiYrYwVC12eNTcERaHEuSrgx3Z7RrKrmNFBG8Ok4ZeyTGIwCytlWids9xG1Yd4XDk3iUkdLG9ocpwzWES2UpDeGV/DxEs92s9SGFPWOlL49aH+qo0jvSvBjlwlsfT6f9xduh9WC0BCiErYgbA7p7kvt3i8daWgck67JlZ5oDsaeYN5RU155hClNem5plH6VUFTz8o0fkD2y+fuak5vS8IKmrYXJAyioyq1Kreu20XVEJG1HL2bsEg5KVNVHT/wCMIVSw5ALBIOUZk6i5NKUfeNEtVrVJZqp0qdauzbbGEGlg5D1AcuiodaqB0lrbmsFVFpGXqN3AIDUIzJ1qrd7fqgRSFbOFUcB6TAxGdVKKBNO1I2qpLVuAQMxtnQcxOUb87VhC9R2L7tnICw6T+kMoHmwgaotIonX+iGSfiSwTLZ1M5+GXykFTMQ8Qi1x1EqzGod2cF1lljIoZRpDKA5F4rfUvDMtTlBMtTOwGZyCy9CRT8pod7R2PUJfxCaZSgti0O5AUryqKfSH8zwlOc5lS0tmpqUo5Q9EpG4rDWRIVKmmXMDEbfUEdoWbi3qWe8eR1LxhAAKlOODGQtUsPGQnA70Cxw8o2JA+Zi7YvDplSFFCQClM7Lu2XUGd7GsZGRn9T4RUew6yAoWs1UM7E1Z5QJYGjOBBenSwtAUvUWSa21SgDS1XMZGQKS4sivc30gfESCuumWeA7KFAKQvpozsFWADAUAyrUBQegjIyFlE3/AMheEGZZSfKCsMKChBFoWgPMKfy5lBhS8tJ27kmNxkPKRFef0FqpNCRQFQdt3ll3N9h8o3N0rATQPL+ri97ARkZDQkELnjK2Wnk9fMBc13PziI8Z6cNppmIB3JGYlnPeMjI7SXE4c/mJhYQIyMgV4NceDU2UHFInsFIS1hGRkSc9wolB7Q1xKBmFIyMjgk+Q8tIzQjERkZHDrGyUh4dJQI3GR0DIPsJj5gCmVZJZwCebkPFkx6QlOYXOet/yE0e1QPlGRkWl0CvJmQZUqZySKmt5dWe0AwSc0qWtVVESy55KWJawoTGRkS15L9geDGaVmVUgAjgZVKYgWgWEGdK81cpmADYZVApoKUjIyBaW/wBUK/cRhRnWtKqpCpiWsGyJVUC9ST7wOTqmqQfKFpDCnmkOp2u55jIyDtIv/AGUf5wRZP8AILCj5krBcipcJF+Irfi+SlM+SEgAfDb5KIDnekZGR7Eksk6Ov+w2AjIyMj6AZ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124325" y="-1531938"/>
            <a:ext cx="4257675" cy="3200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9" name="Picture 15" descr="תצוגה מקדימה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343" y="1923678"/>
            <a:ext cx="4736657" cy="2736304"/>
          </a:xfrm>
          <a:prstGeom prst="rect">
            <a:avLst/>
          </a:prstGeom>
          <a:noFill/>
        </p:spPr>
      </p:pic>
      <p:pic>
        <p:nvPicPr>
          <p:cNvPr id="1041" name="Picture 17" descr="https://encrypted-tbn2.gstatic.com/images?q=tbn:ANd9GcT47GL0mZL5QLOErF_FRQVBSpJiYyFZtN1fqjsYGak9ZZV6vQB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3678"/>
            <a:ext cx="4427984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843558"/>
            <a:ext cx="9144000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300" b="1" dirty="0" smtClean="0">
                <a:solidFill>
                  <a:srgbClr val="FF0000"/>
                </a:solidFill>
              </a:rPr>
              <a:t>תגובות אינסטינקטיביות הנובעות מסערת רגשות, מעידות על חוסר שליטה. </a:t>
            </a:r>
          </a:p>
          <a:p>
            <a:r>
              <a:rPr lang="he-IL" sz="2300" b="1" dirty="0" smtClean="0">
                <a:solidFill>
                  <a:srgbClr val="FF0000"/>
                </a:solidFill>
              </a:rPr>
              <a:t>תגובות אלה נעדרות מחשבה ושיקול דעת.   </a:t>
            </a:r>
            <a:endParaRPr lang="he-IL" sz="2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עיצוב ברירת מחדל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903</Words>
  <Application>Microsoft Office PowerPoint</Application>
  <PresentationFormat>On-screen Show (16:9)</PresentationFormat>
  <Paragraphs>186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2_עיצוב ברירת מחדל</vt:lpstr>
      <vt:lpstr>Slide 1</vt:lpstr>
      <vt:lpstr>שיעור 3 - עבודה עצמית (חוברת לתלמיד -עמ' 27)</vt:lpstr>
      <vt:lpstr>חזרה על שיעורים קודמים: </vt:lpstr>
      <vt:lpstr>סיכום שיעור: החשבון שמבצע הרצון</vt:lpstr>
      <vt:lpstr>הדרך אל הטוב חינוך לצמיחה רוחנית</vt:lpstr>
      <vt:lpstr>מטרת השיעור – רגשות הרצון הטבעי</vt:lpstr>
      <vt:lpstr>Slide 7</vt:lpstr>
      <vt:lpstr>Slide 8</vt:lpstr>
      <vt:lpstr>Slide 9</vt:lpstr>
      <vt:lpstr>Slide 10</vt:lpstr>
      <vt:lpstr>Slide 11</vt:lpstr>
      <vt:lpstr>Slide 12</vt:lpstr>
      <vt:lpstr>Slide 13</vt:lpstr>
      <vt:lpstr>הוספת תענוג</vt:lpstr>
      <vt:lpstr>הוספת סבל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דמיון עתיד</vt:lpstr>
      <vt:lpstr>דמיון עתיד</vt:lpstr>
      <vt:lpstr>דמיון עבר</vt:lpstr>
      <vt:lpstr>דמיון עבר</vt:lpstr>
      <vt:lpstr>סיכום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clalit</dc:creator>
  <cp:lastModifiedBy>user</cp:lastModifiedBy>
  <cp:revision>150</cp:revision>
  <dcterms:created xsi:type="dcterms:W3CDTF">2013-05-04T20:40:13Z</dcterms:created>
  <dcterms:modified xsi:type="dcterms:W3CDTF">2014-08-19T07:54:38Z</dcterms:modified>
</cp:coreProperties>
</file>